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88" r:id="rId3"/>
    <p:sldId id="257" r:id="rId4"/>
    <p:sldId id="258" r:id="rId5"/>
    <p:sldId id="259" r:id="rId6"/>
    <p:sldId id="260" r:id="rId7"/>
    <p:sldId id="261" r:id="rId8"/>
    <p:sldId id="262" r:id="rId9"/>
    <p:sldId id="263" r:id="rId10"/>
    <p:sldId id="264" r:id="rId11"/>
    <p:sldId id="266" r:id="rId12"/>
    <p:sldId id="267" r:id="rId13"/>
    <p:sldId id="294" r:id="rId14"/>
    <p:sldId id="268" r:id="rId15"/>
    <p:sldId id="293"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95" r:id="rId33"/>
    <p:sldId id="285" r:id="rId34"/>
    <p:sldId id="290" r:id="rId35"/>
    <p:sldId id="291" r:id="rId36"/>
    <p:sldId id="292"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40C36F-757C-45E2-86D9-213E64000174}" type="datetimeFigureOut">
              <a:rPr lang="en-IN" smtClean="0"/>
              <a:t>12-06-2019</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DD3245-2D82-4BAA-A04D-3F427EE9AD6A}" type="slidenum">
              <a:rPr lang="en-IN" smtClean="0"/>
              <a:t>‹#›</a:t>
            </a:fld>
            <a:endParaRPr lang="en-IN"/>
          </a:p>
        </p:txBody>
      </p:sp>
    </p:spTree>
    <p:extLst>
      <p:ext uri="{BB962C8B-B14F-4D97-AF65-F5344CB8AC3E}">
        <p14:creationId xmlns:p14="http://schemas.microsoft.com/office/powerpoint/2010/main" val="3868685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4ADD3245-2D82-4BAA-A04D-3F427EE9AD6A}" type="slidenum">
              <a:rPr lang="en-IN" smtClean="0"/>
              <a:t>11</a:t>
            </a:fld>
            <a:endParaRPr lang="en-IN"/>
          </a:p>
        </p:txBody>
      </p:sp>
    </p:spTree>
    <p:extLst>
      <p:ext uri="{BB962C8B-B14F-4D97-AF65-F5344CB8AC3E}">
        <p14:creationId xmlns:p14="http://schemas.microsoft.com/office/powerpoint/2010/main" val="2961073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4ADD3245-2D82-4BAA-A04D-3F427EE9AD6A}" type="slidenum">
              <a:rPr lang="en-IN" smtClean="0"/>
              <a:t>19</a:t>
            </a:fld>
            <a:endParaRPr lang="en-IN"/>
          </a:p>
        </p:txBody>
      </p:sp>
    </p:spTree>
    <p:extLst>
      <p:ext uri="{BB962C8B-B14F-4D97-AF65-F5344CB8AC3E}">
        <p14:creationId xmlns:p14="http://schemas.microsoft.com/office/powerpoint/2010/main" val="114946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FA0CF4F7-98BB-4F4F-BC4C-F975AA85C2AB}" type="datetimeFigureOut">
              <a:rPr lang="en-IN" smtClean="0"/>
              <a:t>12-06-2019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71B62BE-95DE-4F6E-AAAA-1847A53358B5}" type="slidenum">
              <a:rPr lang="en-IN" smtClean="0"/>
              <a:t>‹#›</a:t>
            </a:fld>
            <a:endParaRPr lang="en-IN"/>
          </a:p>
        </p:txBody>
      </p:sp>
    </p:spTree>
    <p:extLst>
      <p:ext uri="{BB962C8B-B14F-4D97-AF65-F5344CB8AC3E}">
        <p14:creationId xmlns:p14="http://schemas.microsoft.com/office/powerpoint/2010/main" val="656313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FA0CF4F7-98BB-4F4F-BC4C-F975AA85C2AB}" type="datetimeFigureOut">
              <a:rPr lang="en-IN" smtClean="0"/>
              <a:t>12-06-2019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71B62BE-95DE-4F6E-AAAA-1847A53358B5}" type="slidenum">
              <a:rPr lang="en-IN" smtClean="0"/>
              <a:t>‹#›</a:t>
            </a:fld>
            <a:endParaRPr lang="en-IN"/>
          </a:p>
        </p:txBody>
      </p:sp>
    </p:spTree>
    <p:extLst>
      <p:ext uri="{BB962C8B-B14F-4D97-AF65-F5344CB8AC3E}">
        <p14:creationId xmlns:p14="http://schemas.microsoft.com/office/powerpoint/2010/main" val="1170332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FA0CF4F7-98BB-4F4F-BC4C-F975AA85C2AB}" type="datetimeFigureOut">
              <a:rPr lang="en-IN" smtClean="0"/>
              <a:t>12-06-2019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71B62BE-95DE-4F6E-AAAA-1847A53358B5}" type="slidenum">
              <a:rPr lang="en-IN" smtClean="0"/>
              <a:t>‹#›</a:t>
            </a:fld>
            <a:endParaRPr lang="en-IN"/>
          </a:p>
        </p:txBody>
      </p:sp>
    </p:spTree>
    <p:extLst>
      <p:ext uri="{BB962C8B-B14F-4D97-AF65-F5344CB8AC3E}">
        <p14:creationId xmlns:p14="http://schemas.microsoft.com/office/powerpoint/2010/main" val="2762914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FA0CF4F7-98BB-4F4F-BC4C-F975AA85C2AB}" type="datetimeFigureOut">
              <a:rPr lang="en-IN" smtClean="0"/>
              <a:t>12-06-2019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71B62BE-95DE-4F6E-AAAA-1847A53358B5}" type="slidenum">
              <a:rPr lang="en-IN" smtClean="0"/>
              <a:t>‹#›</a:t>
            </a:fld>
            <a:endParaRPr lang="en-IN"/>
          </a:p>
        </p:txBody>
      </p:sp>
    </p:spTree>
    <p:extLst>
      <p:ext uri="{BB962C8B-B14F-4D97-AF65-F5344CB8AC3E}">
        <p14:creationId xmlns:p14="http://schemas.microsoft.com/office/powerpoint/2010/main" val="3669734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0CF4F7-98BB-4F4F-BC4C-F975AA85C2AB}" type="datetimeFigureOut">
              <a:rPr lang="en-IN" smtClean="0"/>
              <a:t>12-06-2019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71B62BE-95DE-4F6E-AAAA-1847A53358B5}" type="slidenum">
              <a:rPr lang="en-IN" smtClean="0"/>
              <a:t>‹#›</a:t>
            </a:fld>
            <a:endParaRPr lang="en-IN"/>
          </a:p>
        </p:txBody>
      </p:sp>
    </p:spTree>
    <p:extLst>
      <p:ext uri="{BB962C8B-B14F-4D97-AF65-F5344CB8AC3E}">
        <p14:creationId xmlns:p14="http://schemas.microsoft.com/office/powerpoint/2010/main" val="110970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FA0CF4F7-98BB-4F4F-BC4C-F975AA85C2AB}" type="datetimeFigureOut">
              <a:rPr lang="en-IN" smtClean="0"/>
              <a:t>12-06-2019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71B62BE-95DE-4F6E-AAAA-1847A53358B5}" type="slidenum">
              <a:rPr lang="en-IN" smtClean="0"/>
              <a:t>‹#›</a:t>
            </a:fld>
            <a:endParaRPr lang="en-IN"/>
          </a:p>
        </p:txBody>
      </p:sp>
    </p:spTree>
    <p:extLst>
      <p:ext uri="{BB962C8B-B14F-4D97-AF65-F5344CB8AC3E}">
        <p14:creationId xmlns:p14="http://schemas.microsoft.com/office/powerpoint/2010/main" val="967160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FA0CF4F7-98BB-4F4F-BC4C-F975AA85C2AB}" type="datetimeFigureOut">
              <a:rPr lang="en-IN" smtClean="0"/>
              <a:t>12-06-2019</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471B62BE-95DE-4F6E-AAAA-1847A53358B5}" type="slidenum">
              <a:rPr lang="en-IN" smtClean="0"/>
              <a:t>‹#›</a:t>
            </a:fld>
            <a:endParaRPr lang="en-IN"/>
          </a:p>
        </p:txBody>
      </p:sp>
    </p:spTree>
    <p:extLst>
      <p:ext uri="{BB962C8B-B14F-4D97-AF65-F5344CB8AC3E}">
        <p14:creationId xmlns:p14="http://schemas.microsoft.com/office/powerpoint/2010/main" val="3133661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FA0CF4F7-98BB-4F4F-BC4C-F975AA85C2AB}" type="datetimeFigureOut">
              <a:rPr lang="en-IN" smtClean="0"/>
              <a:t>12-06-2019</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471B62BE-95DE-4F6E-AAAA-1847A53358B5}" type="slidenum">
              <a:rPr lang="en-IN" smtClean="0"/>
              <a:t>‹#›</a:t>
            </a:fld>
            <a:endParaRPr lang="en-IN"/>
          </a:p>
        </p:txBody>
      </p:sp>
    </p:spTree>
    <p:extLst>
      <p:ext uri="{BB962C8B-B14F-4D97-AF65-F5344CB8AC3E}">
        <p14:creationId xmlns:p14="http://schemas.microsoft.com/office/powerpoint/2010/main" val="27710831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0CF4F7-98BB-4F4F-BC4C-F975AA85C2AB}" type="datetimeFigureOut">
              <a:rPr lang="en-IN" smtClean="0"/>
              <a:t>12-06-2019</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471B62BE-95DE-4F6E-AAAA-1847A53358B5}" type="slidenum">
              <a:rPr lang="en-IN" smtClean="0"/>
              <a:t>‹#›</a:t>
            </a:fld>
            <a:endParaRPr lang="en-IN"/>
          </a:p>
        </p:txBody>
      </p:sp>
    </p:spTree>
    <p:extLst>
      <p:ext uri="{BB962C8B-B14F-4D97-AF65-F5344CB8AC3E}">
        <p14:creationId xmlns:p14="http://schemas.microsoft.com/office/powerpoint/2010/main" val="1712652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0CF4F7-98BB-4F4F-BC4C-F975AA85C2AB}" type="datetimeFigureOut">
              <a:rPr lang="en-IN" smtClean="0"/>
              <a:t>12-06-2019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71B62BE-95DE-4F6E-AAAA-1847A53358B5}" type="slidenum">
              <a:rPr lang="en-IN" smtClean="0"/>
              <a:t>‹#›</a:t>
            </a:fld>
            <a:endParaRPr lang="en-IN"/>
          </a:p>
        </p:txBody>
      </p:sp>
    </p:spTree>
    <p:extLst>
      <p:ext uri="{BB962C8B-B14F-4D97-AF65-F5344CB8AC3E}">
        <p14:creationId xmlns:p14="http://schemas.microsoft.com/office/powerpoint/2010/main" val="3355409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0CF4F7-98BB-4F4F-BC4C-F975AA85C2AB}" type="datetimeFigureOut">
              <a:rPr lang="en-IN" smtClean="0"/>
              <a:t>12-06-2019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71B62BE-95DE-4F6E-AAAA-1847A53358B5}" type="slidenum">
              <a:rPr lang="en-IN" smtClean="0"/>
              <a:t>‹#›</a:t>
            </a:fld>
            <a:endParaRPr lang="en-IN"/>
          </a:p>
        </p:txBody>
      </p:sp>
    </p:spTree>
    <p:extLst>
      <p:ext uri="{BB962C8B-B14F-4D97-AF65-F5344CB8AC3E}">
        <p14:creationId xmlns:p14="http://schemas.microsoft.com/office/powerpoint/2010/main" val="86757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0CF4F7-98BB-4F4F-BC4C-F975AA85C2AB}" type="datetimeFigureOut">
              <a:rPr lang="en-IN" smtClean="0"/>
              <a:t>12-06-2019</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1B62BE-95DE-4F6E-AAAA-1847A53358B5}" type="slidenum">
              <a:rPr lang="en-IN" smtClean="0"/>
              <a:t>‹#›</a:t>
            </a:fld>
            <a:endParaRPr lang="en-IN"/>
          </a:p>
        </p:txBody>
      </p:sp>
    </p:spTree>
    <p:extLst>
      <p:ext uri="{BB962C8B-B14F-4D97-AF65-F5344CB8AC3E}">
        <p14:creationId xmlns:p14="http://schemas.microsoft.com/office/powerpoint/2010/main" val="766378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The%20Limited%20Liability%20Partnership%20Act,%202008.pdf"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Section%2031(1)%20partnership.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Section%2032%20partnership.doc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Section%2037%20partnership.doc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Section%2039%20companies.docx"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Table%20F.doc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Section%20129%20companies.docx" TargetMode="External"/><Relationship Id="rId2" Type="http://schemas.openxmlformats.org/officeDocument/2006/relationships/hyperlink" Target="Section%202(40).docx"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Schedule%20III%20companies.docx"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Section%208%20company.docx"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Section%204%20partnership.doc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Rule%2010.docx" TargetMode="External"/><Relationship Id="rId2" Type="http://schemas.openxmlformats.org/officeDocument/2006/relationships/hyperlink" Target="Section%20464(1)%20companies.doc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Section%2013%20partnership.doc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92740" y="4789393"/>
            <a:ext cx="12219296" cy="983610"/>
          </a:xfrm>
        </p:spPr>
        <p:txBody>
          <a:bodyPr>
            <a:normAutofit fontScale="77500" lnSpcReduction="20000"/>
          </a:bodyPr>
          <a:lstStyle/>
          <a:p>
            <a:r>
              <a:rPr lang="en-IN" b="1" dirty="0" smtClean="0">
                <a:latin typeface="Times New Roman" panose="02020603050405020304" pitchFamily="18" charset="0"/>
                <a:cs typeface="Times New Roman" panose="02020603050405020304" pitchFamily="18" charset="0"/>
              </a:rPr>
              <a:t>DR. L. JENITRA</a:t>
            </a:r>
          </a:p>
          <a:p>
            <a:r>
              <a:rPr lang="en-IN" b="1" dirty="0" smtClean="0">
                <a:latin typeface="Times New Roman" panose="02020603050405020304" pitchFamily="18" charset="0"/>
                <a:cs typeface="Times New Roman" panose="02020603050405020304" pitchFamily="18" charset="0"/>
              </a:rPr>
              <a:t>ASSOCIATE PROFESSOR OF COMMERCE</a:t>
            </a:r>
          </a:p>
          <a:p>
            <a:r>
              <a:rPr lang="en-IN" b="1" dirty="0" smtClean="0">
                <a:latin typeface="Times New Roman" panose="02020603050405020304" pitchFamily="18" charset="0"/>
                <a:cs typeface="Times New Roman" panose="02020603050405020304" pitchFamily="18" charset="0"/>
              </a:rPr>
              <a:t>HOLY CROSS COLLEGE, TRICHY</a:t>
            </a:r>
            <a:endParaRPr lang="en-IN" b="1"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824" y="313899"/>
            <a:ext cx="6513546" cy="4551519"/>
          </a:xfrm>
          <a:prstGeom prst="rect">
            <a:avLst/>
          </a:prstGeom>
        </p:spPr>
      </p:pic>
    </p:spTree>
    <p:extLst>
      <p:ext uri="{BB962C8B-B14F-4D97-AF65-F5344CB8AC3E}">
        <p14:creationId xmlns:p14="http://schemas.microsoft.com/office/powerpoint/2010/main" val="30979531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ACCOUNTS OF PARTNERSHIP FIRMS - </a:t>
            </a:r>
            <a:br>
              <a:rPr lang="en-IN" b="1" dirty="0"/>
            </a:br>
            <a:r>
              <a:rPr lang="en-IN" b="1" dirty="0"/>
              <a:t>                        FUNDAMENTALS – </a:t>
            </a:r>
            <a:r>
              <a:rPr lang="en-IN" b="1" dirty="0" err="1"/>
              <a:t>Cont</a:t>
            </a:r>
            <a:r>
              <a:rPr lang="en-IN" b="1" dirty="0"/>
              <a:t>….</a:t>
            </a:r>
            <a:endParaRPr lang="en-IN" dirty="0"/>
          </a:p>
        </p:txBody>
      </p:sp>
      <p:sp>
        <p:nvSpPr>
          <p:cNvPr id="3" name="Content Placeholder 2"/>
          <p:cNvSpPr>
            <a:spLocks noGrp="1"/>
          </p:cNvSpPr>
          <p:nvPr>
            <p:ph idx="1"/>
          </p:nvPr>
        </p:nvSpPr>
        <p:spPr/>
        <p:txBody>
          <a:bodyPr>
            <a:normAutofit/>
          </a:bodyPr>
          <a:lstStyle/>
          <a:p>
            <a:r>
              <a:rPr lang="en-IN" dirty="0" smtClean="0"/>
              <a:t>If </a:t>
            </a:r>
            <a:r>
              <a:rPr lang="en-IN" dirty="0"/>
              <a:t>the period of interest is taken in days, each amount withdrawn is to be multiplied by the relevant period (in days) to find out the individual product and the following formula is to be used to find out the interest on drawings.</a:t>
            </a:r>
          </a:p>
          <a:p>
            <a:r>
              <a:rPr lang="en-IN" dirty="0">
                <a:solidFill>
                  <a:srgbClr val="FF0000"/>
                </a:solidFill>
              </a:rPr>
              <a:t>Interest on drawings = Sum of products x Rate of interest p.a. x </a:t>
            </a:r>
            <a:r>
              <a:rPr lang="en-IN" dirty="0" smtClean="0">
                <a:solidFill>
                  <a:srgbClr val="FF0000"/>
                </a:solidFill>
              </a:rPr>
              <a:t>1/365</a:t>
            </a:r>
            <a:endParaRPr lang="en-IN" dirty="0">
              <a:solidFill>
                <a:srgbClr val="FF0000"/>
              </a:solidFill>
            </a:endParaRPr>
          </a:p>
          <a:p>
            <a:pPr marL="0" indent="0">
              <a:buNone/>
            </a:pPr>
            <a:r>
              <a:rPr lang="en-IN" dirty="0" err="1" smtClean="0">
                <a:solidFill>
                  <a:srgbClr val="FF0000"/>
                </a:solidFill>
              </a:rPr>
              <a:t>P99</a:t>
            </a:r>
            <a:endParaRPr lang="en-IN" dirty="0">
              <a:solidFill>
                <a:srgbClr val="FF0000"/>
              </a:solidFill>
            </a:endParaRPr>
          </a:p>
          <a:p>
            <a:endParaRPr lang="en-IN" dirty="0"/>
          </a:p>
        </p:txBody>
      </p:sp>
    </p:spTree>
    <p:extLst>
      <p:ext uri="{BB962C8B-B14F-4D97-AF65-F5344CB8AC3E}">
        <p14:creationId xmlns:p14="http://schemas.microsoft.com/office/powerpoint/2010/main" val="15164889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ACCOUNTS OF PARTNERSHIP FIRMS - </a:t>
            </a:r>
            <a:br>
              <a:rPr lang="en-IN" b="1" dirty="0"/>
            </a:br>
            <a:r>
              <a:rPr lang="en-IN" b="1" dirty="0"/>
              <a:t>                        FUNDAMENTALS – </a:t>
            </a:r>
            <a:r>
              <a:rPr lang="en-IN" b="1" dirty="0" err="1"/>
              <a:t>Cont</a:t>
            </a:r>
            <a:r>
              <a:rPr lang="en-IN" b="1" dirty="0"/>
              <a:t>….</a:t>
            </a:r>
            <a:endParaRPr lang="en-IN" dirty="0"/>
          </a:p>
        </p:txBody>
      </p:sp>
      <p:sp>
        <p:nvSpPr>
          <p:cNvPr id="3" name="Content Placeholder 2"/>
          <p:cNvSpPr>
            <a:spLocks noGrp="1"/>
          </p:cNvSpPr>
          <p:nvPr>
            <p:ph idx="1"/>
          </p:nvPr>
        </p:nvSpPr>
        <p:spPr/>
        <p:txBody>
          <a:bodyPr>
            <a:normAutofit fontScale="85000" lnSpcReduction="20000"/>
          </a:bodyPr>
          <a:lstStyle/>
          <a:p>
            <a:pPr marL="0" indent="0">
              <a:buNone/>
            </a:pPr>
            <a:r>
              <a:rPr lang="en-IN" b="1" dirty="0"/>
              <a:t>Limited Liability Partnership (LLP)</a:t>
            </a:r>
            <a:r>
              <a:rPr lang="en-IN" dirty="0"/>
              <a:t/>
            </a:r>
            <a:br>
              <a:rPr lang="en-IN" dirty="0"/>
            </a:br>
            <a:endParaRPr lang="en-IN" dirty="0" smtClean="0"/>
          </a:p>
          <a:p>
            <a:r>
              <a:rPr lang="en-IN" dirty="0" smtClean="0"/>
              <a:t>LLP is a type of partnership</a:t>
            </a:r>
          </a:p>
          <a:p>
            <a:r>
              <a:rPr lang="en-IN" dirty="0" smtClean="0"/>
              <a:t>The </a:t>
            </a:r>
            <a:r>
              <a:rPr lang="en-IN" dirty="0">
                <a:solidFill>
                  <a:srgbClr val="0070C0"/>
                </a:solidFill>
              </a:rPr>
              <a:t>liability</a:t>
            </a:r>
            <a:r>
              <a:rPr lang="en-IN" dirty="0"/>
              <a:t> of the partners is </a:t>
            </a:r>
            <a:r>
              <a:rPr lang="en-IN" dirty="0">
                <a:solidFill>
                  <a:srgbClr val="0070C0"/>
                </a:solidFill>
              </a:rPr>
              <a:t>limited to</a:t>
            </a:r>
            <a:r>
              <a:rPr lang="en-IN" dirty="0"/>
              <a:t> the extent of their </a:t>
            </a:r>
            <a:r>
              <a:rPr lang="en-IN" dirty="0">
                <a:solidFill>
                  <a:srgbClr val="0070C0"/>
                </a:solidFill>
              </a:rPr>
              <a:t>capital contribution</a:t>
            </a:r>
            <a:r>
              <a:rPr lang="en-IN" dirty="0"/>
              <a:t>. </a:t>
            </a:r>
            <a:endParaRPr lang="en-IN" dirty="0" smtClean="0"/>
          </a:p>
          <a:p>
            <a:r>
              <a:rPr lang="en-IN" dirty="0" smtClean="0">
                <a:solidFill>
                  <a:srgbClr val="0070C0"/>
                </a:solidFill>
              </a:rPr>
              <a:t>It </a:t>
            </a:r>
            <a:r>
              <a:rPr lang="en-IN" dirty="0">
                <a:solidFill>
                  <a:srgbClr val="0070C0"/>
                </a:solidFill>
              </a:rPr>
              <a:t>is a legal entity separate from </a:t>
            </a:r>
            <a:r>
              <a:rPr lang="en-IN" dirty="0" smtClean="0">
                <a:solidFill>
                  <a:srgbClr val="0070C0"/>
                </a:solidFill>
              </a:rPr>
              <a:t>its </a:t>
            </a:r>
            <a:r>
              <a:rPr lang="en-IN" dirty="0">
                <a:solidFill>
                  <a:srgbClr val="0070C0"/>
                </a:solidFill>
              </a:rPr>
              <a:t>partners</a:t>
            </a:r>
            <a:r>
              <a:rPr lang="en-IN" dirty="0" smtClean="0"/>
              <a:t>.</a:t>
            </a:r>
          </a:p>
          <a:p>
            <a:r>
              <a:rPr lang="en-IN" dirty="0" smtClean="0"/>
              <a:t>It </a:t>
            </a:r>
            <a:r>
              <a:rPr lang="en-IN" dirty="0"/>
              <a:t>is </a:t>
            </a:r>
            <a:r>
              <a:rPr lang="en-IN" dirty="0" smtClean="0"/>
              <a:t>governed </a:t>
            </a:r>
            <a:r>
              <a:rPr lang="en-IN" dirty="0"/>
              <a:t>as per the provisions of </a:t>
            </a:r>
            <a:r>
              <a:rPr lang="en-IN" dirty="0">
                <a:solidFill>
                  <a:srgbClr val="0070C0"/>
                </a:solidFill>
              </a:rPr>
              <a:t>The Limited Liability Partnership Act, 2008</a:t>
            </a:r>
            <a:r>
              <a:rPr lang="en-IN" dirty="0" smtClean="0">
                <a:solidFill>
                  <a:srgbClr val="0070C0"/>
                </a:solidFill>
              </a:rPr>
              <a:t>.</a:t>
            </a:r>
            <a:r>
              <a:rPr lang="en-IN" dirty="0"/>
              <a:t> Provisions of the Partnership Act, 1932 will not apply to a Limited Liability Partnership. </a:t>
            </a:r>
            <a:r>
              <a:rPr lang="en-IN" dirty="0" smtClean="0">
                <a:solidFill>
                  <a:srgbClr val="0070C0"/>
                </a:solidFill>
              </a:rPr>
              <a:t> </a:t>
            </a:r>
          </a:p>
          <a:p>
            <a:r>
              <a:rPr lang="en-IN" dirty="0" smtClean="0"/>
              <a:t>It </a:t>
            </a:r>
            <a:r>
              <a:rPr lang="en-IN" dirty="0">
                <a:solidFill>
                  <a:srgbClr val="0070C0"/>
                </a:solidFill>
              </a:rPr>
              <a:t>has perpetual succession</a:t>
            </a:r>
            <a:r>
              <a:rPr lang="en-IN" dirty="0"/>
              <a:t>. Any change in the partners of LLP shall not affect the existence, rights or liabilities of LLP. </a:t>
            </a:r>
            <a:endParaRPr lang="en-IN" dirty="0" smtClean="0"/>
          </a:p>
          <a:p>
            <a:r>
              <a:rPr lang="en-IN" dirty="0" smtClean="0"/>
              <a:t>An </a:t>
            </a:r>
            <a:r>
              <a:rPr lang="en-IN" dirty="0"/>
              <a:t>individual or a body corporate can become a partner. </a:t>
            </a:r>
            <a:endParaRPr lang="en-IN" dirty="0" smtClean="0"/>
          </a:p>
          <a:p>
            <a:r>
              <a:rPr lang="en-IN" dirty="0" smtClean="0"/>
              <a:t>Partners </a:t>
            </a:r>
            <a:r>
              <a:rPr lang="en-IN" dirty="0"/>
              <a:t>are not personally liable for the obligations of the partnership unless the obligations arise due to their own wrongful acts or omissions</a:t>
            </a:r>
            <a:r>
              <a:rPr lang="en-IN" dirty="0" smtClean="0"/>
              <a:t>.    </a:t>
            </a:r>
            <a:r>
              <a:rPr lang="en-IN" dirty="0" smtClean="0">
                <a:solidFill>
                  <a:srgbClr val="FF0000"/>
                </a:solidFill>
                <a:hlinkClick r:id="rId3" action="ppaction://hlinkfile"/>
              </a:rPr>
              <a:t>LLP</a:t>
            </a:r>
            <a:endParaRPr lang="en-IN" dirty="0" smtClean="0">
              <a:solidFill>
                <a:srgbClr val="FF0000"/>
              </a:solidFill>
            </a:endParaRPr>
          </a:p>
          <a:p>
            <a:pPr marL="0" indent="0">
              <a:buNone/>
            </a:pPr>
            <a:endParaRPr lang="en-IN" dirty="0"/>
          </a:p>
          <a:p>
            <a:endParaRPr lang="en-IN" dirty="0"/>
          </a:p>
        </p:txBody>
      </p:sp>
    </p:spTree>
    <p:extLst>
      <p:ext uri="{BB962C8B-B14F-4D97-AF65-F5344CB8AC3E}">
        <p14:creationId xmlns:p14="http://schemas.microsoft.com/office/powerpoint/2010/main" val="6107542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t>					UNIT 4</a:t>
            </a:r>
            <a:br>
              <a:rPr lang="en-IN" b="1" dirty="0" smtClean="0"/>
            </a:br>
            <a:r>
              <a:rPr lang="en-IN" b="1" dirty="0" smtClean="0"/>
              <a:t>       GOODWILL IN PARTNERSHIP ACCOUNTS</a:t>
            </a:r>
            <a:endParaRPr lang="en-IN" dirty="0"/>
          </a:p>
        </p:txBody>
      </p:sp>
      <p:sp>
        <p:nvSpPr>
          <p:cNvPr id="3" name="Content Placeholder 2"/>
          <p:cNvSpPr>
            <a:spLocks noGrp="1"/>
          </p:cNvSpPr>
          <p:nvPr>
            <p:ph idx="1"/>
          </p:nvPr>
        </p:nvSpPr>
        <p:spPr/>
        <p:txBody>
          <a:bodyPr>
            <a:normAutofit/>
          </a:bodyPr>
          <a:lstStyle/>
          <a:p>
            <a:r>
              <a:rPr lang="en-IN" sz="4000" dirty="0"/>
              <a:t>Self-generated goodwill </a:t>
            </a:r>
            <a:r>
              <a:rPr lang="en-IN" sz="4000" dirty="0" smtClean="0"/>
              <a:t>– Valued not paid for – Not to be recorded in accounting records.</a:t>
            </a:r>
          </a:p>
          <a:p>
            <a:r>
              <a:rPr lang="en-IN" sz="4000" dirty="0" smtClean="0"/>
              <a:t>Acquired </a:t>
            </a:r>
            <a:r>
              <a:rPr lang="en-IN" sz="4000" dirty="0"/>
              <a:t>goodwill </a:t>
            </a:r>
            <a:r>
              <a:rPr lang="en-IN" sz="4000" dirty="0" smtClean="0"/>
              <a:t>– Valued and paid for – Recorded in </a:t>
            </a:r>
            <a:r>
              <a:rPr lang="en-IN" sz="4000" dirty="0"/>
              <a:t>the accounting </a:t>
            </a:r>
            <a:r>
              <a:rPr lang="en-IN" sz="4000" dirty="0" smtClean="0"/>
              <a:t>records.</a:t>
            </a:r>
          </a:p>
          <a:p>
            <a:pPr marL="0" indent="0">
              <a:buNone/>
            </a:pPr>
            <a:r>
              <a:rPr lang="en-IN" sz="4000" dirty="0" smtClean="0"/>
              <a:t> </a:t>
            </a:r>
            <a:r>
              <a:rPr lang="en-IN" sz="4000" dirty="0"/>
              <a:t> </a:t>
            </a:r>
          </a:p>
          <a:p>
            <a:endParaRPr lang="en-IN" dirty="0"/>
          </a:p>
        </p:txBody>
      </p:sp>
    </p:spTree>
    <p:extLst>
      <p:ext uri="{BB962C8B-B14F-4D97-AF65-F5344CB8AC3E}">
        <p14:creationId xmlns:p14="http://schemas.microsoft.com/office/powerpoint/2010/main" val="40870884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GOODWILL IN PARTNERSHIP </a:t>
            </a:r>
            <a:r>
              <a:rPr lang="en-IN" b="1" dirty="0" smtClean="0"/>
              <a:t>ACCOUNTS – </a:t>
            </a:r>
            <a:r>
              <a:rPr lang="en-IN" b="1" dirty="0" err="1" smtClean="0"/>
              <a:t>Cont</a:t>
            </a:r>
            <a:r>
              <a:rPr lang="en-IN" b="1" dirty="0" smtClean="0"/>
              <a:t>…</a:t>
            </a:r>
            <a:endParaRPr lang="en-IN" dirty="0"/>
          </a:p>
        </p:txBody>
      </p:sp>
      <p:sp>
        <p:nvSpPr>
          <p:cNvPr id="3" name="Content Placeholder 2"/>
          <p:cNvSpPr>
            <a:spLocks noGrp="1"/>
          </p:cNvSpPr>
          <p:nvPr>
            <p:ph idx="1"/>
          </p:nvPr>
        </p:nvSpPr>
        <p:spPr/>
        <p:txBody>
          <a:bodyPr/>
          <a:lstStyle/>
          <a:p>
            <a:pPr marL="0" indent="0">
              <a:buNone/>
            </a:pPr>
            <a:r>
              <a:rPr lang="en-IN" sz="3200" dirty="0"/>
              <a:t>Annuity refers to series of uniform cash flows at regular intervals. The table value gives the present value of annuity of rupee one received at the end of every year for a specified number of years.</a:t>
            </a:r>
          </a:p>
          <a:p>
            <a:pPr marL="0" indent="0">
              <a:buNone/>
            </a:pPr>
            <a:r>
              <a:rPr lang="en-IN" sz="3200" dirty="0"/>
              <a:t>The following formula is used to compute annuity factor:</a:t>
            </a:r>
          </a:p>
          <a:p>
            <a:pPr marL="0" indent="0">
              <a:buNone/>
            </a:pPr>
            <a:r>
              <a:rPr lang="en-IN" sz="3200" dirty="0">
                <a:solidFill>
                  <a:srgbClr val="FF0000"/>
                </a:solidFill>
              </a:rPr>
              <a:t>Annuity factor = (1 + </a:t>
            </a:r>
            <a:r>
              <a:rPr lang="en-IN" sz="3200" dirty="0" err="1">
                <a:solidFill>
                  <a:srgbClr val="FF0000"/>
                </a:solidFill>
              </a:rPr>
              <a:t>i</a:t>
            </a:r>
            <a:r>
              <a:rPr lang="en-IN" sz="3200" dirty="0">
                <a:solidFill>
                  <a:srgbClr val="FF0000"/>
                </a:solidFill>
              </a:rPr>
              <a:t>)n – 1 ÷ </a:t>
            </a:r>
            <a:r>
              <a:rPr lang="en-IN" sz="3200" dirty="0" err="1">
                <a:solidFill>
                  <a:srgbClr val="FF0000"/>
                </a:solidFill>
              </a:rPr>
              <a:t>i</a:t>
            </a:r>
            <a:r>
              <a:rPr lang="en-IN" sz="3200" dirty="0">
                <a:solidFill>
                  <a:srgbClr val="FF0000"/>
                </a:solidFill>
              </a:rPr>
              <a:t>(1 + </a:t>
            </a:r>
            <a:r>
              <a:rPr lang="en-IN" sz="3200" dirty="0" err="1">
                <a:solidFill>
                  <a:srgbClr val="FF0000"/>
                </a:solidFill>
              </a:rPr>
              <a:t>i</a:t>
            </a:r>
            <a:r>
              <a:rPr lang="en-IN" sz="3200" dirty="0">
                <a:solidFill>
                  <a:srgbClr val="FF0000"/>
                </a:solidFill>
              </a:rPr>
              <a:t>)n</a:t>
            </a:r>
          </a:p>
          <a:p>
            <a:pPr marL="0" indent="0">
              <a:buNone/>
            </a:pPr>
            <a:r>
              <a:rPr lang="en-IN" sz="3200" dirty="0"/>
              <a:t>where, </a:t>
            </a:r>
            <a:r>
              <a:rPr lang="en-IN" sz="3200" dirty="0" err="1"/>
              <a:t>i</a:t>
            </a:r>
            <a:r>
              <a:rPr lang="en-IN" sz="3200" dirty="0"/>
              <a:t> = interest rate</a:t>
            </a:r>
          </a:p>
          <a:p>
            <a:pPr marL="0" indent="0">
              <a:buNone/>
            </a:pPr>
            <a:r>
              <a:rPr lang="en-IN" sz="3200" dirty="0"/>
              <a:t>n = estimated number of years</a:t>
            </a:r>
          </a:p>
          <a:p>
            <a:endParaRPr lang="en-IN" dirty="0"/>
          </a:p>
        </p:txBody>
      </p:sp>
    </p:spTree>
    <p:extLst>
      <p:ext uri="{BB962C8B-B14F-4D97-AF65-F5344CB8AC3E}">
        <p14:creationId xmlns:p14="http://schemas.microsoft.com/office/powerpoint/2010/main" val="37656796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GOODWILL IN PARTNERSHIP </a:t>
            </a:r>
            <a:r>
              <a:rPr lang="en-IN" b="1" dirty="0" smtClean="0"/>
              <a:t>ACCOUNTS – </a:t>
            </a:r>
            <a:r>
              <a:rPr lang="en-IN" b="1" dirty="0" err="1" smtClean="0"/>
              <a:t>Cont</a:t>
            </a:r>
            <a:r>
              <a:rPr lang="en-IN" b="1" dirty="0" smtClean="0"/>
              <a:t>…</a:t>
            </a:r>
            <a:endParaRPr lang="en-IN" dirty="0"/>
          </a:p>
        </p:txBody>
      </p:sp>
      <p:sp>
        <p:nvSpPr>
          <p:cNvPr id="3" name="Content Placeholder 2"/>
          <p:cNvSpPr>
            <a:spLocks noGrp="1"/>
          </p:cNvSpPr>
          <p:nvPr>
            <p:ph idx="1"/>
          </p:nvPr>
        </p:nvSpPr>
        <p:spPr/>
        <p:txBody>
          <a:bodyPr>
            <a:noAutofit/>
          </a:bodyPr>
          <a:lstStyle/>
          <a:p>
            <a:r>
              <a:rPr lang="en-IN" sz="2400" b="1" dirty="0"/>
              <a:t>Goodwill based on capitalisation of average profit method and </a:t>
            </a:r>
            <a:r>
              <a:rPr lang="en-IN" sz="2400" b="1" dirty="0" smtClean="0"/>
              <a:t>capitalisation of </a:t>
            </a:r>
            <a:r>
              <a:rPr lang="en-IN" sz="2400" b="1" dirty="0"/>
              <a:t>super profit method will give the same amount of goodwill</a:t>
            </a:r>
            <a:r>
              <a:rPr lang="en-IN" sz="2400" b="1" dirty="0" smtClean="0"/>
              <a:t>.</a:t>
            </a:r>
          </a:p>
          <a:p>
            <a:r>
              <a:rPr lang="en-IN" sz="2400" b="1" dirty="0"/>
              <a:t>Capital employed ₹ </a:t>
            </a:r>
            <a:r>
              <a:rPr lang="en-IN" sz="2400" b="1" dirty="0" smtClean="0"/>
              <a:t>1,00,000; Average profit </a:t>
            </a:r>
            <a:r>
              <a:rPr lang="en-IN" sz="2400" b="1" dirty="0"/>
              <a:t>₹ </a:t>
            </a:r>
            <a:r>
              <a:rPr lang="en-IN" sz="2400" b="1" dirty="0" smtClean="0"/>
              <a:t>15,000; </a:t>
            </a:r>
            <a:r>
              <a:rPr lang="en-IN" sz="2400" b="1" dirty="0" err="1" smtClean="0"/>
              <a:t>NRR</a:t>
            </a:r>
            <a:r>
              <a:rPr lang="en-IN" sz="2400" b="1" dirty="0" smtClean="0"/>
              <a:t> </a:t>
            </a:r>
            <a:r>
              <a:rPr lang="en-IN" sz="2400" b="1" dirty="0"/>
              <a:t>10%</a:t>
            </a:r>
          </a:p>
          <a:p>
            <a:r>
              <a:rPr lang="en-IN" sz="2400" b="1" dirty="0"/>
              <a:t>Goodwill based on capitalisation of average profit</a:t>
            </a:r>
          </a:p>
          <a:p>
            <a:pPr marL="0" indent="0">
              <a:buNone/>
            </a:pPr>
            <a:r>
              <a:rPr lang="en-IN" sz="2400" b="1" dirty="0" smtClean="0"/>
              <a:t>   </a:t>
            </a:r>
            <a:r>
              <a:rPr lang="en-IN" sz="2400" b="1" dirty="0" err="1" smtClean="0"/>
              <a:t>GW</a:t>
            </a:r>
            <a:r>
              <a:rPr lang="en-IN" sz="2400" b="1" dirty="0" smtClean="0"/>
              <a:t> </a:t>
            </a:r>
            <a:r>
              <a:rPr lang="en-IN" sz="2400" b="1" dirty="0"/>
              <a:t>= 15,000÷10% - 1,00,000 = ₹ </a:t>
            </a:r>
            <a:r>
              <a:rPr lang="en-IN" sz="2400" b="1" dirty="0" smtClean="0"/>
              <a:t>50,000</a:t>
            </a:r>
            <a:endParaRPr lang="en-IN" sz="2400" b="1" dirty="0"/>
          </a:p>
          <a:p>
            <a:r>
              <a:rPr lang="en-IN" sz="2400" b="1" dirty="0" smtClean="0"/>
              <a:t>Goodwill </a:t>
            </a:r>
            <a:r>
              <a:rPr lang="en-IN" sz="2400" b="1" dirty="0"/>
              <a:t>based on capitalisation of super profit </a:t>
            </a:r>
            <a:endParaRPr lang="en-IN" sz="2400" b="1" dirty="0" smtClean="0"/>
          </a:p>
          <a:p>
            <a:pPr marL="0" indent="0">
              <a:buNone/>
            </a:pPr>
            <a:r>
              <a:rPr lang="en-IN" sz="2400" b="1" dirty="0"/>
              <a:t> </a:t>
            </a:r>
            <a:r>
              <a:rPr lang="en-IN" sz="2400" b="1" dirty="0" smtClean="0"/>
              <a:t>   </a:t>
            </a:r>
            <a:r>
              <a:rPr lang="en-IN" sz="2400" b="1" dirty="0" err="1" smtClean="0"/>
              <a:t>SP</a:t>
            </a:r>
            <a:r>
              <a:rPr lang="en-IN" sz="2400" b="1" dirty="0" smtClean="0"/>
              <a:t> </a:t>
            </a:r>
            <a:r>
              <a:rPr lang="en-IN" sz="2400" b="1" dirty="0"/>
              <a:t>= AP – NP</a:t>
            </a:r>
          </a:p>
          <a:p>
            <a:pPr marL="0" indent="0">
              <a:buNone/>
            </a:pPr>
            <a:r>
              <a:rPr lang="en-IN" sz="2400" b="1" dirty="0" smtClean="0"/>
              <a:t>         </a:t>
            </a:r>
            <a:r>
              <a:rPr lang="en-IN" sz="2400" b="1" dirty="0"/>
              <a:t>= 15,000 – 10% of 1,00,000 = 5,000</a:t>
            </a:r>
          </a:p>
          <a:p>
            <a:pPr marL="0" indent="0">
              <a:buNone/>
            </a:pPr>
            <a:r>
              <a:rPr lang="en-IN" sz="2400" b="1" dirty="0" smtClean="0"/>
              <a:t>    </a:t>
            </a:r>
            <a:r>
              <a:rPr lang="en-IN" sz="2400" b="1" dirty="0" err="1" smtClean="0"/>
              <a:t>GW</a:t>
            </a:r>
            <a:r>
              <a:rPr lang="en-IN" sz="2400" b="1" dirty="0" smtClean="0"/>
              <a:t> </a:t>
            </a:r>
            <a:r>
              <a:rPr lang="en-IN" sz="2400" b="1" dirty="0"/>
              <a:t>= 5,000÷10%  = ₹ </a:t>
            </a:r>
            <a:r>
              <a:rPr lang="en-IN" sz="2400" b="1" dirty="0" smtClean="0"/>
              <a:t>50,000</a:t>
            </a:r>
            <a:endParaRPr lang="en-IN" sz="2400" b="1" dirty="0"/>
          </a:p>
          <a:p>
            <a:endParaRPr lang="en-IN" sz="2000" dirty="0"/>
          </a:p>
          <a:p>
            <a:pPr marL="0" indent="0">
              <a:buNone/>
            </a:pPr>
            <a:r>
              <a:rPr lang="en-IN" sz="2000" dirty="0"/>
              <a:t> </a:t>
            </a:r>
          </a:p>
        </p:txBody>
      </p:sp>
    </p:spTree>
    <p:extLst>
      <p:ext uri="{BB962C8B-B14F-4D97-AF65-F5344CB8AC3E}">
        <p14:creationId xmlns:p14="http://schemas.microsoft.com/office/powerpoint/2010/main" val="2830047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t>                                  UNIT 5</a:t>
            </a:r>
            <a:br>
              <a:rPr lang="en-IN" b="1" dirty="0" smtClean="0"/>
            </a:br>
            <a:r>
              <a:rPr lang="en-IN" b="1" dirty="0" smtClean="0"/>
              <a:t>                ADMISSION </a:t>
            </a:r>
            <a:r>
              <a:rPr lang="en-IN" b="1" dirty="0"/>
              <a:t>OF </a:t>
            </a:r>
            <a:r>
              <a:rPr lang="en-IN" b="1" dirty="0" smtClean="0"/>
              <a:t>A PARTNER</a:t>
            </a:r>
            <a:endParaRPr lang="en-IN" dirty="0"/>
          </a:p>
        </p:txBody>
      </p:sp>
      <p:sp>
        <p:nvSpPr>
          <p:cNvPr id="3" name="Content Placeholder 2"/>
          <p:cNvSpPr>
            <a:spLocks noGrp="1"/>
          </p:cNvSpPr>
          <p:nvPr>
            <p:ph idx="1"/>
          </p:nvPr>
        </p:nvSpPr>
        <p:spPr/>
        <p:txBody>
          <a:bodyPr/>
          <a:lstStyle/>
          <a:p>
            <a:pPr marL="0" indent="0">
              <a:buNone/>
            </a:pPr>
            <a:r>
              <a:rPr lang="en-IN" dirty="0"/>
              <a:t>According to Section 31(1) of the Indian Partnership Act, 1932, subject to contract between the partners no person shall be introduced as a partner into a firm without the consent of all the existing partners.</a:t>
            </a:r>
          </a:p>
          <a:p>
            <a:pPr marL="0" indent="0">
              <a:buNone/>
            </a:pPr>
            <a:endParaRPr lang="en-IN" dirty="0"/>
          </a:p>
          <a:p>
            <a:r>
              <a:rPr lang="en-IN" dirty="0" smtClean="0">
                <a:solidFill>
                  <a:srgbClr val="FF0000"/>
                </a:solidFill>
                <a:hlinkClick r:id="rId2" action="ppaction://hlinkfile"/>
              </a:rPr>
              <a:t>Section 31(1)</a:t>
            </a:r>
            <a:endParaRPr lang="en-IN" dirty="0">
              <a:solidFill>
                <a:srgbClr val="FF0000"/>
              </a:solidFill>
            </a:endParaRPr>
          </a:p>
          <a:p>
            <a:endParaRPr lang="en-IN" dirty="0"/>
          </a:p>
        </p:txBody>
      </p:sp>
    </p:spTree>
    <p:extLst>
      <p:ext uri="{BB962C8B-B14F-4D97-AF65-F5344CB8AC3E}">
        <p14:creationId xmlns:p14="http://schemas.microsoft.com/office/powerpoint/2010/main" val="40287267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ADMISSION OF A </a:t>
            </a:r>
            <a:r>
              <a:rPr lang="en-IN" b="1" dirty="0" smtClean="0"/>
              <a:t>PARTNER – </a:t>
            </a:r>
            <a:r>
              <a:rPr lang="en-IN" b="1" dirty="0" err="1" smtClean="0"/>
              <a:t>Cont</a:t>
            </a:r>
            <a:r>
              <a:rPr lang="en-IN" b="1" dirty="0" smtClean="0"/>
              <a:t>….</a:t>
            </a:r>
            <a:endParaRPr lang="en-IN" dirty="0"/>
          </a:p>
        </p:txBody>
      </p:sp>
      <p:sp>
        <p:nvSpPr>
          <p:cNvPr id="3" name="Content Placeholder 2"/>
          <p:cNvSpPr>
            <a:spLocks noGrp="1"/>
          </p:cNvSpPr>
          <p:nvPr>
            <p:ph idx="1"/>
          </p:nvPr>
        </p:nvSpPr>
        <p:spPr/>
        <p:txBody>
          <a:bodyPr>
            <a:normAutofit lnSpcReduction="10000"/>
          </a:bodyPr>
          <a:lstStyle/>
          <a:p>
            <a:pPr marL="0" indent="0">
              <a:buNone/>
            </a:pPr>
            <a:r>
              <a:rPr lang="en-IN" b="1" dirty="0"/>
              <a:t>Investment fluctuation fund</a:t>
            </a:r>
            <a:endParaRPr lang="en-IN" dirty="0"/>
          </a:p>
          <a:p>
            <a:r>
              <a:rPr lang="en-IN" dirty="0"/>
              <a:t>Investment fluctuation fund is created out of profit to adjust the reduction </a:t>
            </a:r>
            <a:r>
              <a:rPr lang="en-IN" dirty="0" smtClean="0"/>
              <a:t>in the </a:t>
            </a:r>
            <a:r>
              <a:rPr lang="en-IN" dirty="0"/>
              <a:t>market value of the investments. </a:t>
            </a:r>
            <a:endParaRPr lang="en-IN" dirty="0" smtClean="0"/>
          </a:p>
          <a:p>
            <a:r>
              <a:rPr lang="en-IN" dirty="0" smtClean="0">
                <a:solidFill>
                  <a:srgbClr val="0070C0"/>
                </a:solidFill>
              </a:rPr>
              <a:t>If </a:t>
            </a:r>
            <a:r>
              <a:rPr lang="en-IN" dirty="0">
                <a:solidFill>
                  <a:srgbClr val="0070C0"/>
                </a:solidFill>
              </a:rPr>
              <a:t>the market value of the </a:t>
            </a:r>
            <a:r>
              <a:rPr lang="en-IN" dirty="0" smtClean="0">
                <a:solidFill>
                  <a:srgbClr val="0070C0"/>
                </a:solidFill>
              </a:rPr>
              <a:t>investments </a:t>
            </a:r>
            <a:r>
              <a:rPr lang="en-IN" u="sng" dirty="0" smtClean="0">
                <a:solidFill>
                  <a:srgbClr val="0070C0"/>
                </a:solidFill>
              </a:rPr>
              <a:t>&gt; </a:t>
            </a:r>
            <a:r>
              <a:rPr lang="en-IN" dirty="0" smtClean="0">
                <a:solidFill>
                  <a:srgbClr val="0070C0"/>
                </a:solidFill>
              </a:rPr>
              <a:t> </a:t>
            </a:r>
            <a:r>
              <a:rPr lang="en-IN" dirty="0">
                <a:solidFill>
                  <a:srgbClr val="0070C0"/>
                </a:solidFill>
              </a:rPr>
              <a:t>book value</a:t>
            </a:r>
            <a:r>
              <a:rPr lang="en-IN" dirty="0" smtClean="0">
                <a:solidFill>
                  <a:srgbClr val="0070C0"/>
                </a:solidFill>
              </a:rPr>
              <a:t>,</a:t>
            </a:r>
          </a:p>
          <a:p>
            <a:pPr marL="0" indent="0">
              <a:buNone/>
            </a:pPr>
            <a:r>
              <a:rPr lang="en-IN" dirty="0" smtClean="0"/>
              <a:t>   </a:t>
            </a:r>
            <a:r>
              <a:rPr lang="en-IN" dirty="0" smtClean="0">
                <a:solidFill>
                  <a:srgbClr val="0070C0"/>
                </a:solidFill>
              </a:rPr>
              <a:t>the </a:t>
            </a:r>
            <a:r>
              <a:rPr lang="en-IN" dirty="0">
                <a:solidFill>
                  <a:srgbClr val="0070C0"/>
                </a:solidFill>
              </a:rPr>
              <a:t>entire investment fluctuation fund is transferred </a:t>
            </a:r>
            <a:r>
              <a:rPr lang="en-IN" dirty="0"/>
              <a:t>to the old partners’ capital account in old profit sharing ratio. </a:t>
            </a:r>
            <a:endParaRPr lang="en-IN" dirty="0" smtClean="0"/>
          </a:p>
          <a:p>
            <a:r>
              <a:rPr lang="en-IN" dirty="0" smtClean="0">
                <a:solidFill>
                  <a:srgbClr val="0070C0"/>
                </a:solidFill>
              </a:rPr>
              <a:t>If </a:t>
            </a:r>
            <a:r>
              <a:rPr lang="en-IN" dirty="0">
                <a:solidFill>
                  <a:srgbClr val="0070C0"/>
                </a:solidFill>
              </a:rPr>
              <a:t>the market value of the investments </a:t>
            </a:r>
            <a:r>
              <a:rPr lang="en-IN" dirty="0" smtClean="0">
                <a:solidFill>
                  <a:srgbClr val="0070C0"/>
                </a:solidFill>
              </a:rPr>
              <a:t>&lt; book </a:t>
            </a:r>
            <a:r>
              <a:rPr lang="en-IN" dirty="0">
                <a:solidFill>
                  <a:srgbClr val="0070C0"/>
                </a:solidFill>
              </a:rPr>
              <a:t>value</a:t>
            </a:r>
            <a:r>
              <a:rPr lang="en-IN" dirty="0"/>
              <a:t>, </a:t>
            </a:r>
            <a:endParaRPr lang="en-IN" dirty="0" smtClean="0"/>
          </a:p>
          <a:p>
            <a:pPr marL="0" indent="0">
              <a:buNone/>
            </a:pPr>
            <a:r>
              <a:rPr lang="en-IN" dirty="0"/>
              <a:t> </a:t>
            </a:r>
            <a:r>
              <a:rPr lang="en-IN" dirty="0" smtClean="0">
                <a:solidFill>
                  <a:srgbClr val="0070C0"/>
                </a:solidFill>
              </a:rPr>
              <a:t>the </a:t>
            </a:r>
            <a:r>
              <a:rPr lang="en-IN" dirty="0">
                <a:solidFill>
                  <a:srgbClr val="0070C0"/>
                </a:solidFill>
              </a:rPr>
              <a:t>difference is to be subtracted </a:t>
            </a:r>
            <a:r>
              <a:rPr lang="en-IN" dirty="0"/>
              <a:t>from the investment fluctuation fund </a:t>
            </a:r>
            <a:r>
              <a:rPr lang="en-IN" dirty="0">
                <a:solidFill>
                  <a:srgbClr val="0070C0"/>
                </a:solidFill>
              </a:rPr>
              <a:t>and the balance of investment fluctuation fund is to be transferred </a:t>
            </a:r>
            <a:r>
              <a:rPr lang="en-IN" dirty="0"/>
              <a:t>to the old partners’ capital account in old profit sharing ratio.</a:t>
            </a:r>
          </a:p>
          <a:p>
            <a:endParaRPr lang="en-IN" dirty="0"/>
          </a:p>
        </p:txBody>
      </p:sp>
    </p:spTree>
    <p:extLst>
      <p:ext uri="{BB962C8B-B14F-4D97-AF65-F5344CB8AC3E}">
        <p14:creationId xmlns:p14="http://schemas.microsoft.com/office/powerpoint/2010/main" val="3353032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ADMISSION OF A </a:t>
            </a:r>
            <a:r>
              <a:rPr lang="en-IN" b="1" dirty="0" smtClean="0"/>
              <a:t>PARTNER – </a:t>
            </a:r>
            <a:r>
              <a:rPr lang="en-IN" b="1" dirty="0" err="1" smtClean="0"/>
              <a:t>Cont</a:t>
            </a:r>
            <a:r>
              <a:rPr lang="en-IN" b="1" dirty="0" smtClean="0"/>
              <a:t>….</a:t>
            </a:r>
            <a:endParaRPr lang="en-IN" dirty="0"/>
          </a:p>
        </p:txBody>
      </p:sp>
      <p:sp>
        <p:nvSpPr>
          <p:cNvPr id="3" name="Content Placeholder 2"/>
          <p:cNvSpPr>
            <a:spLocks noGrp="1"/>
          </p:cNvSpPr>
          <p:nvPr>
            <p:ph idx="1"/>
          </p:nvPr>
        </p:nvSpPr>
        <p:spPr/>
        <p:txBody>
          <a:bodyPr>
            <a:normAutofit/>
          </a:bodyPr>
          <a:lstStyle/>
          <a:p>
            <a:r>
              <a:rPr lang="en-IN" dirty="0">
                <a:solidFill>
                  <a:srgbClr val="0070C0"/>
                </a:solidFill>
              </a:rPr>
              <a:t>Sometimes an existing partner may also gain </a:t>
            </a:r>
            <a:r>
              <a:rPr lang="en-IN" dirty="0"/>
              <a:t>in share of profit on </a:t>
            </a:r>
            <a:r>
              <a:rPr lang="en-IN" dirty="0" smtClean="0"/>
              <a:t>admission of </a:t>
            </a:r>
            <a:r>
              <a:rPr lang="en-IN" dirty="0"/>
              <a:t>a partner when the new share is greater than the old share</a:t>
            </a:r>
            <a:r>
              <a:rPr lang="en-IN" dirty="0">
                <a:solidFill>
                  <a:srgbClr val="0070C0"/>
                </a:solidFill>
              </a:rPr>
              <a:t>. In this </a:t>
            </a:r>
            <a:r>
              <a:rPr lang="en-IN" dirty="0" smtClean="0">
                <a:solidFill>
                  <a:srgbClr val="0070C0"/>
                </a:solidFill>
              </a:rPr>
              <a:t>case, the </a:t>
            </a:r>
            <a:r>
              <a:rPr lang="en-IN" dirty="0">
                <a:solidFill>
                  <a:srgbClr val="0070C0"/>
                </a:solidFill>
              </a:rPr>
              <a:t>gaining partner has to compensate the sacrificing partners </a:t>
            </a:r>
            <a:r>
              <a:rPr lang="en-IN" dirty="0"/>
              <a:t>to the </a:t>
            </a:r>
            <a:r>
              <a:rPr lang="en-IN" dirty="0" smtClean="0"/>
              <a:t>extent of </a:t>
            </a:r>
            <a:r>
              <a:rPr lang="en-IN" dirty="0"/>
              <a:t>his share in the total goodwill of the firm.</a:t>
            </a:r>
          </a:p>
          <a:p>
            <a:r>
              <a:rPr lang="en-IN" dirty="0" smtClean="0">
                <a:solidFill>
                  <a:srgbClr val="0070C0"/>
                </a:solidFill>
              </a:rPr>
              <a:t>When </a:t>
            </a:r>
            <a:r>
              <a:rPr lang="en-IN" dirty="0">
                <a:solidFill>
                  <a:srgbClr val="0070C0"/>
                </a:solidFill>
              </a:rPr>
              <a:t>goodwill is paid </a:t>
            </a:r>
            <a:r>
              <a:rPr lang="en-IN" dirty="0"/>
              <a:t>by the new partner to the old partners </a:t>
            </a:r>
            <a:r>
              <a:rPr lang="en-IN" dirty="0">
                <a:solidFill>
                  <a:srgbClr val="0070C0"/>
                </a:solidFill>
              </a:rPr>
              <a:t>privately, </a:t>
            </a:r>
            <a:r>
              <a:rPr lang="en-IN" dirty="0" smtClean="0">
                <a:solidFill>
                  <a:srgbClr val="0070C0"/>
                </a:solidFill>
              </a:rPr>
              <a:t>no entry </a:t>
            </a:r>
            <a:r>
              <a:rPr lang="en-IN" dirty="0">
                <a:solidFill>
                  <a:srgbClr val="0070C0"/>
                </a:solidFill>
              </a:rPr>
              <a:t>is made </a:t>
            </a:r>
            <a:r>
              <a:rPr lang="en-IN" dirty="0"/>
              <a:t>in the books of the partnership firm.</a:t>
            </a:r>
          </a:p>
          <a:p>
            <a:pPr marL="0" indent="0">
              <a:buNone/>
            </a:pPr>
            <a:endParaRPr lang="en-IN" dirty="0"/>
          </a:p>
          <a:p>
            <a:endParaRPr lang="en-IN" dirty="0"/>
          </a:p>
        </p:txBody>
      </p:sp>
    </p:spTree>
    <p:extLst>
      <p:ext uri="{BB962C8B-B14F-4D97-AF65-F5344CB8AC3E}">
        <p14:creationId xmlns:p14="http://schemas.microsoft.com/office/powerpoint/2010/main" val="35699155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smtClean="0"/>
              <a:t>				UNIT </a:t>
            </a:r>
            <a:r>
              <a:rPr lang="en-IN" dirty="0"/>
              <a:t>6</a:t>
            </a:r>
            <a:br>
              <a:rPr lang="en-IN" dirty="0"/>
            </a:br>
            <a:r>
              <a:rPr lang="en-IN" b="1" dirty="0"/>
              <a:t>RETIREMENT </a:t>
            </a:r>
            <a:r>
              <a:rPr lang="en-IN" b="1" dirty="0" smtClean="0"/>
              <a:t>AND DEATH </a:t>
            </a:r>
            <a:r>
              <a:rPr lang="en-IN" b="1" dirty="0"/>
              <a:t>OF A PARTNER</a:t>
            </a:r>
            <a:endParaRPr lang="en-IN" dirty="0"/>
          </a:p>
        </p:txBody>
      </p:sp>
      <p:sp>
        <p:nvSpPr>
          <p:cNvPr id="3" name="Content Placeholder 2"/>
          <p:cNvSpPr>
            <a:spLocks noGrp="1"/>
          </p:cNvSpPr>
          <p:nvPr>
            <p:ph idx="1"/>
          </p:nvPr>
        </p:nvSpPr>
        <p:spPr/>
        <p:txBody>
          <a:bodyPr>
            <a:normAutofit fontScale="92500"/>
          </a:bodyPr>
          <a:lstStyle/>
          <a:p>
            <a:r>
              <a:rPr lang="en-IN" dirty="0" smtClean="0"/>
              <a:t>Section </a:t>
            </a:r>
            <a:r>
              <a:rPr lang="en-IN" dirty="0"/>
              <a:t>32(1) of The Indian Partnership Act, 1932 states that a partner may retire from the firm</a:t>
            </a:r>
          </a:p>
          <a:p>
            <a:r>
              <a:rPr lang="en-IN" dirty="0"/>
              <a:t>(a) with the consent of all the other partners,</a:t>
            </a:r>
          </a:p>
          <a:p>
            <a:r>
              <a:rPr lang="en-IN" dirty="0"/>
              <a:t>(b) in accordance with an express agreement by the partners, or</a:t>
            </a:r>
          </a:p>
          <a:p>
            <a:r>
              <a:rPr lang="en-IN" dirty="0"/>
              <a:t>(c) where the partnership is at will, by giving notice in writing to all the other partners of his intention to retire.</a:t>
            </a:r>
          </a:p>
          <a:p>
            <a:r>
              <a:rPr lang="en-IN" dirty="0"/>
              <a:t>The retiring partner is liable for all the acts of the firm up to the date of his retirement. It is necessary for the retiring partner to give a public notice of his retirement from the firm to get relieved from the liabilities to the third parties for the acts of the firm after the retirement. </a:t>
            </a:r>
            <a:r>
              <a:rPr lang="en-IN" dirty="0" smtClean="0"/>
              <a:t>   </a:t>
            </a:r>
            <a:r>
              <a:rPr lang="en-IN" dirty="0" smtClean="0">
                <a:solidFill>
                  <a:srgbClr val="FF0000"/>
                </a:solidFill>
                <a:hlinkClick r:id="rId2" action="ppaction://hlinkfile"/>
              </a:rPr>
              <a:t>Section 32(1)</a:t>
            </a:r>
            <a:endParaRPr lang="en-IN" dirty="0">
              <a:solidFill>
                <a:srgbClr val="FF0000"/>
              </a:solidFill>
            </a:endParaRPr>
          </a:p>
          <a:p>
            <a:endParaRPr lang="en-IN" dirty="0"/>
          </a:p>
        </p:txBody>
      </p:sp>
    </p:spTree>
    <p:extLst>
      <p:ext uri="{BB962C8B-B14F-4D97-AF65-F5344CB8AC3E}">
        <p14:creationId xmlns:p14="http://schemas.microsoft.com/office/powerpoint/2010/main" val="39685185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RETIREMENT AND DEATH OF A </a:t>
            </a:r>
            <a:r>
              <a:rPr lang="en-IN" b="1" dirty="0" smtClean="0"/>
              <a:t>PARTNER – </a:t>
            </a:r>
            <a:r>
              <a:rPr lang="en-IN" b="1" dirty="0" err="1"/>
              <a:t>C</a:t>
            </a:r>
            <a:r>
              <a:rPr lang="en-IN" b="1" dirty="0" err="1" smtClean="0"/>
              <a:t>ont</a:t>
            </a:r>
            <a:r>
              <a:rPr lang="en-IN" b="1" dirty="0" smtClean="0"/>
              <a:t>…</a:t>
            </a:r>
            <a:endParaRPr lang="en-IN" dirty="0"/>
          </a:p>
        </p:txBody>
      </p:sp>
      <p:sp>
        <p:nvSpPr>
          <p:cNvPr id="3" name="Content Placeholder 2"/>
          <p:cNvSpPr>
            <a:spLocks noGrp="1"/>
          </p:cNvSpPr>
          <p:nvPr>
            <p:ph idx="1"/>
          </p:nvPr>
        </p:nvSpPr>
        <p:spPr/>
        <p:txBody>
          <a:bodyPr>
            <a:normAutofit fontScale="85000" lnSpcReduction="20000"/>
          </a:bodyPr>
          <a:lstStyle/>
          <a:p>
            <a:r>
              <a:rPr lang="en-IN" dirty="0"/>
              <a:t>Profit and loss suspense account is a temporary account opened to transfer the</a:t>
            </a:r>
          </a:p>
          <a:p>
            <a:pPr marL="0" indent="0">
              <a:buNone/>
            </a:pPr>
            <a:r>
              <a:rPr lang="en-IN" dirty="0"/>
              <a:t>share of retiring or deceased partner’s share in current year’s profit or loss upto</a:t>
            </a:r>
          </a:p>
          <a:p>
            <a:pPr marL="0" indent="0">
              <a:buNone/>
            </a:pPr>
            <a:r>
              <a:rPr lang="en-IN" dirty="0"/>
              <a:t>the date of retirement or death</a:t>
            </a:r>
            <a:r>
              <a:rPr lang="en-IN" dirty="0" smtClean="0"/>
              <a:t>. </a:t>
            </a:r>
            <a:r>
              <a:rPr lang="en-IN" dirty="0" err="1" smtClean="0"/>
              <a:t>P98</a:t>
            </a:r>
            <a:endParaRPr lang="en-IN" dirty="0"/>
          </a:p>
          <a:p>
            <a:r>
              <a:rPr lang="en-IN" b="1" dirty="0"/>
              <a:t>Do you know?</a:t>
            </a:r>
            <a:endParaRPr lang="en-IN" dirty="0"/>
          </a:p>
          <a:p>
            <a:r>
              <a:rPr lang="en-IN" dirty="0" smtClean="0">
                <a:solidFill>
                  <a:srgbClr val="0070C0"/>
                </a:solidFill>
              </a:rPr>
              <a:t>If </a:t>
            </a:r>
            <a:r>
              <a:rPr lang="en-IN" dirty="0">
                <a:solidFill>
                  <a:srgbClr val="0070C0"/>
                </a:solidFill>
              </a:rPr>
              <a:t>the amount due to the retiring/deceased partner is not paid </a:t>
            </a:r>
            <a:r>
              <a:rPr lang="en-IN" dirty="0"/>
              <a:t>in cash </a:t>
            </a:r>
            <a:r>
              <a:rPr lang="en-IN" dirty="0">
                <a:solidFill>
                  <a:srgbClr val="0070C0"/>
                </a:solidFill>
              </a:rPr>
              <a:t>immediately</a:t>
            </a:r>
            <a:r>
              <a:rPr lang="en-IN" dirty="0"/>
              <a:t> </a:t>
            </a:r>
            <a:r>
              <a:rPr lang="en-IN" dirty="0">
                <a:solidFill>
                  <a:srgbClr val="0070C0"/>
                </a:solidFill>
              </a:rPr>
              <a:t>and if there is no contract </a:t>
            </a:r>
            <a:r>
              <a:rPr lang="en-IN" dirty="0"/>
              <a:t>entered into concerning </a:t>
            </a:r>
            <a:r>
              <a:rPr lang="en-IN" dirty="0" smtClean="0"/>
              <a:t>settlement of </a:t>
            </a:r>
            <a:r>
              <a:rPr lang="en-IN" dirty="0"/>
              <a:t>account, then provisions of </a:t>
            </a:r>
            <a:r>
              <a:rPr lang="en-IN" dirty="0">
                <a:solidFill>
                  <a:srgbClr val="0070C0"/>
                </a:solidFill>
              </a:rPr>
              <a:t>Section 37 of the Indian Partnership Act</a:t>
            </a:r>
            <a:r>
              <a:rPr lang="en-IN" dirty="0" smtClean="0">
                <a:solidFill>
                  <a:srgbClr val="0070C0"/>
                </a:solidFill>
              </a:rPr>
              <a:t>, 1932 </a:t>
            </a:r>
            <a:r>
              <a:rPr lang="en-IN" dirty="0">
                <a:solidFill>
                  <a:srgbClr val="0070C0"/>
                </a:solidFill>
              </a:rPr>
              <a:t>will apply.</a:t>
            </a:r>
          </a:p>
          <a:p>
            <a:r>
              <a:rPr lang="en-IN" dirty="0"/>
              <a:t>As per section 37, the retiring partner or the representatives of the retiring or deceased partner is entitled to choose any of the following options:</a:t>
            </a:r>
          </a:p>
          <a:p>
            <a:r>
              <a:rPr lang="en-IN" dirty="0"/>
              <a:t>(a) Share of profits attributable to the use of his share of property of the firm or</a:t>
            </a:r>
          </a:p>
          <a:p>
            <a:r>
              <a:rPr lang="en-IN" dirty="0"/>
              <a:t>(b) Interest at the rate of 6 per cent per annum on the amount of his share on the property of the firm</a:t>
            </a:r>
            <a:r>
              <a:rPr lang="en-IN" dirty="0" smtClean="0"/>
              <a:t>.        </a:t>
            </a:r>
            <a:r>
              <a:rPr lang="en-IN" dirty="0" smtClean="0">
                <a:hlinkClick r:id="rId3" action="ppaction://hlinkfile"/>
              </a:rPr>
              <a:t>Section 37</a:t>
            </a:r>
            <a:endParaRPr lang="en-IN" dirty="0"/>
          </a:p>
          <a:p>
            <a:endParaRPr lang="en-IN" dirty="0"/>
          </a:p>
        </p:txBody>
      </p:sp>
    </p:spTree>
    <p:extLst>
      <p:ext uri="{BB962C8B-B14F-4D97-AF65-F5344CB8AC3E}">
        <p14:creationId xmlns:p14="http://schemas.microsoft.com/office/powerpoint/2010/main" val="32565593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t>				    UNIT 1</a:t>
            </a:r>
            <a:br>
              <a:rPr lang="en-IN" b="1" dirty="0" smtClean="0"/>
            </a:br>
            <a:r>
              <a:rPr lang="en-IN" b="1" dirty="0" smtClean="0">
                <a:solidFill>
                  <a:srgbClr val="0070C0"/>
                </a:solidFill>
              </a:rPr>
              <a:t>ACCOUNTS FROM INCOMPLETE RECORDS</a:t>
            </a:r>
            <a:endParaRPr lang="en-IN" dirty="0">
              <a:solidFill>
                <a:srgbClr val="0070C0"/>
              </a:solidFill>
            </a:endParaRPr>
          </a:p>
        </p:txBody>
      </p:sp>
      <p:sp>
        <p:nvSpPr>
          <p:cNvPr id="3" name="Content Placeholder 2"/>
          <p:cNvSpPr>
            <a:spLocks noGrp="1"/>
          </p:cNvSpPr>
          <p:nvPr>
            <p:ph idx="1"/>
          </p:nvPr>
        </p:nvSpPr>
        <p:spPr/>
        <p:txBody>
          <a:bodyPr/>
          <a:lstStyle/>
          <a:p>
            <a:r>
              <a:rPr lang="en-IN" dirty="0" smtClean="0"/>
              <a:t>Accounting </a:t>
            </a:r>
            <a:r>
              <a:rPr lang="en-IN" dirty="0"/>
              <a:t>records, which are not strictly </a:t>
            </a:r>
            <a:r>
              <a:rPr lang="en-IN" dirty="0" smtClean="0"/>
              <a:t>kept according </a:t>
            </a:r>
            <a:r>
              <a:rPr lang="en-IN" dirty="0"/>
              <a:t>to double entry system are known </a:t>
            </a:r>
            <a:r>
              <a:rPr lang="en-IN" dirty="0" smtClean="0"/>
              <a:t>as incomplete </a:t>
            </a:r>
            <a:r>
              <a:rPr lang="en-IN" dirty="0"/>
              <a:t>records. </a:t>
            </a:r>
            <a:endParaRPr lang="en-IN" dirty="0" smtClean="0"/>
          </a:p>
          <a:p>
            <a:r>
              <a:rPr lang="en-IN" dirty="0" smtClean="0"/>
              <a:t>Many </a:t>
            </a:r>
            <a:r>
              <a:rPr lang="en-IN" dirty="0"/>
              <a:t>authors describe it as </a:t>
            </a:r>
            <a:r>
              <a:rPr lang="en-IN" dirty="0" smtClean="0"/>
              <a:t>single entry </a:t>
            </a:r>
            <a:r>
              <a:rPr lang="en-IN" dirty="0"/>
              <a:t>system. </a:t>
            </a:r>
            <a:endParaRPr lang="en-IN" dirty="0" smtClean="0"/>
          </a:p>
          <a:p>
            <a:r>
              <a:rPr lang="en-IN" dirty="0" smtClean="0"/>
              <a:t>However</a:t>
            </a:r>
            <a:r>
              <a:rPr lang="en-IN" dirty="0"/>
              <a:t>, </a:t>
            </a:r>
            <a:r>
              <a:rPr lang="en-IN" b="1" dirty="0">
                <a:solidFill>
                  <a:srgbClr val="002060"/>
                </a:solidFill>
              </a:rPr>
              <a:t>single entry system is </a:t>
            </a:r>
            <a:r>
              <a:rPr lang="en-IN" b="1" dirty="0" smtClean="0">
                <a:solidFill>
                  <a:srgbClr val="002060"/>
                </a:solidFill>
              </a:rPr>
              <a:t>a misnomer </a:t>
            </a:r>
            <a:r>
              <a:rPr lang="en-IN" dirty="0"/>
              <a:t>because there is no such system </a:t>
            </a:r>
            <a:r>
              <a:rPr lang="en-IN" dirty="0" smtClean="0"/>
              <a:t>of maintaining </a:t>
            </a:r>
            <a:r>
              <a:rPr lang="en-IN" dirty="0"/>
              <a:t>accounting records. </a:t>
            </a:r>
          </a:p>
        </p:txBody>
      </p:sp>
    </p:spTree>
    <p:extLst>
      <p:ext uri="{BB962C8B-B14F-4D97-AF65-F5344CB8AC3E}">
        <p14:creationId xmlns:p14="http://schemas.microsoft.com/office/powerpoint/2010/main" val="13982726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RETIREMENT AND DEATH OF A PARTNER – </a:t>
            </a:r>
            <a:r>
              <a:rPr lang="en-IN" b="1" dirty="0" err="1"/>
              <a:t>Cont</a:t>
            </a:r>
            <a:r>
              <a:rPr lang="en-IN" b="1" dirty="0"/>
              <a:t>…</a:t>
            </a:r>
            <a:endParaRPr lang="en-IN" dirty="0"/>
          </a:p>
        </p:txBody>
      </p:sp>
      <p:sp>
        <p:nvSpPr>
          <p:cNvPr id="3" name="Content Placeholder 2"/>
          <p:cNvSpPr>
            <a:spLocks noGrp="1"/>
          </p:cNvSpPr>
          <p:nvPr>
            <p:ph idx="1"/>
          </p:nvPr>
        </p:nvSpPr>
        <p:spPr/>
        <p:txBody>
          <a:bodyPr>
            <a:normAutofit fontScale="92500" lnSpcReduction="10000"/>
          </a:bodyPr>
          <a:lstStyle/>
          <a:p>
            <a:r>
              <a:rPr lang="en-IN" b="1" dirty="0"/>
              <a:t>Do you know?</a:t>
            </a:r>
            <a:endParaRPr lang="en-IN" dirty="0"/>
          </a:p>
          <a:p>
            <a:r>
              <a:rPr lang="en-IN" dirty="0" smtClean="0">
                <a:solidFill>
                  <a:srgbClr val="0070C0"/>
                </a:solidFill>
              </a:rPr>
              <a:t>Life </a:t>
            </a:r>
            <a:r>
              <a:rPr lang="en-IN" dirty="0">
                <a:solidFill>
                  <a:srgbClr val="0070C0"/>
                </a:solidFill>
              </a:rPr>
              <a:t>policies </a:t>
            </a:r>
            <a:r>
              <a:rPr lang="en-IN" dirty="0"/>
              <a:t>may be taken on the life of the partners in a partnership firm. </a:t>
            </a:r>
            <a:endParaRPr lang="en-IN" dirty="0" smtClean="0"/>
          </a:p>
          <a:p>
            <a:r>
              <a:rPr lang="en-IN" dirty="0" smtClean="0"/>
              <a:t>The </a:t>
            </a:r>
            <a:r>
              <a:rPr lang="en-IN" dirty="0"/>
              <a:t>life policy may be individual policy or joint life policy. </a:t>
            </a:r>
            <a:endParaRPr lang="en-IN" dirty="0" smtClean="0"/>
          </a:p>
          <a:p>
            <a:r>
              <a:rPr lang="en-IN" dirty="0" smtClean="0"/>
              <a:t>In </a:t>
            </a:r>
            <a:r>
              <a:rPr lang="en-IN" dirty="0"/>
              <a:t>case of </a:t>
            </a:r>
            <a:r>
              <a:rPr lang="en-IN" dirty="0">
                <a:solidFill>
                  <a:srgbClr val="0070C0"/>
                </a:solidFill>
              </a:rPr>
              <a:t>individual policy</a:t>
            </a:r>
            <a:r>
              <a:rPr lang="en-IN" dirty="0"/>
              <a:t>, if a partner dies, his policy alone matures and the policy amount is received from the insurance company. </a:t>
            </a:r>
            <a:endParaRPr lang="en-IN" dirty="0" smtClean="0"/>
          </a:p>
          <a:p>
            <a:r>
              <a:rPr lang="en-IN" dirty="0" smtClean="0"/>
              <a:t>In </a:t>
            </a:r>
            <a:r>
              <a:rPr lang="en-IN" dirty="0"/>
              <a:t>case of </a:t>
            </a:r>
            <a:r>
              <a:rPr lang="en-IN" dirty="0">
                <a:solidFill>
                  <a:srgbClr val="0070C0"/>
                </a:solidFill>
              </a:rPr>
              <a:t>joint life policy</a:t>
            </a:r>
            <a:r>
              <a:rPr lang="en-IN" dirty="0"/>
              <a:t>, one policy is taken on the lives of all partners. When any one of the partners dies, the policy matures and the policy amount is received. In both types of policies, the insurance premium is paid by the partnership firm. </a:t>
            </a:r>
            <a:endParaRPr lang="en-IN" dirty="0" smtClean="0"/>
          </a:p>
          <a:p>
            <a:r>
              <a:rPr lang="en-IN" dirty="0" smtClean="0"/>
              <a:t>The </a:t>
            </a:r>
            <a:r>
              <a:rPr lang="en-IN" dirty="0"/>
              <a:t>policy amount received from the insurance company is used to settle the amount due to the deceased partner.</a:t>
            </a:r>
          </a:p>
          <a:p>
            <a:endParaRPr lang="en-IN" dirty="0"/>
          </a:p>
        </p:txBody>
      </p:sp>
    </p:spTree>
    <p:extLst>
      <p:ext uri="{BB962C8B-B14F-4D97-AF65-F5344CB8AC3E}">
        <p14:creationId xmlns:p14="http://schemas.microsoft.com/office/powerpoint/2010/main" val="14493063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                                    UNIT 7</a:t>
            </a:r>
            <a:br>
              <a:rPr lang="en-IN" b="1" dirty="0" smtClean="0"/>
            </a:br>
            <a:r>
              <a:rPr lang="en-IN" b="1" dirty="0"/>
              <a:t> </a:t>
            </a:r>
            <a:r>
              <a:rPr lang="en-IN" b="1" dirty="0" smtClean="0"/>
              <a:t>                      COMPANY </a:t>
            </a:r>
            <a:r>
              <a:rPr lang="en-IN" b="1" dirty="0"/>
              <a:t>ACCOUNTS</a:t>
            </a:r>
            <a:endParaRPr lang="en-IN" dirty="0"/>
          </a:p>
        </p:txBody>
      </p:sp>
      <p:sp>
        <p:nvSpPr>
          <p:cNvPr id="3" name="Content Placeholder 2"/>
          <p:cNvSpPr>
            <a:spLocks noGrp="1"/>
          </p:cNvSpPr>
          <p:nvPr>
            <p:ph idx="1"/>
          </p:nvPr>
        </p:nvSpPr>
        <p:spPr/>
        <p:txBody>
          <a:bodyPr>
            <a:normAutofit/>
          </a:bodyPr>
          <a:lstStyle/>
          <a:p>
            <a:r>
              <a:rPr lang="en-IN" b="1" dirty="0"/>
              <a:t>Do you know?</a:t>
            </a:r>
            <a:endParaRPr lang="en-IN" dirty="0"/>
          </a:p>
          <a:p>
            <a:r>
              <a:rPr lang="en-IN" dirty="0" smtClean="0"/>
              <a:t>As </a:t>
            </a:r>
            <a:r>
              <a:rPr lang="en-IN" dirty="0"/>
              <a:t>per Section 39 of the Indian Companies Act, 2013, application money must be at least 5 per cent of the nominal value of shares or such other percentage or amount as may be specified by the Securities Exchange Board by making regulations. </a:t>
            </a:r>
            <a:endParaRPr lang="en-IN" dirty="0" smtClean="0"/>
          </a:p>
          <a:p>
            <a:r>
              <a:rPr lang="en-IN" dirty="0" smtClean="0"/>
              <a:t>As </a:t>
            </a:r>
            <a:r>
              <a:rPr lang="en-IN" dirty="0"/>
              <a:t>per </a:t>
            </a:r>
            <a:r>
              <a:rPr lang="en-IN" dirty="0" err="1"/>
              <a:t>SEBI</a:t>
            </a:r>
            <a:r>
              <a:rPr lang="en-IN" dirty="0"/>
              <a:t> guidelines, the minimum application money shall not be less than 25 per cent of the issue price. A company may issue equity shares either for cash or for consideration other than cash.</a:t>
            </a:r>
          </a:p>
          <a:p>
            <a:r>
              <a:rPr lang="en-IN" dirty="0" smtClean="0">
                <a:solidFill>
                  <a:srgbClr val="FF0000"/>
                </a:solidFill>
                <a:hlinkClick r:id="rId2" action="ppaction://hlinkfile"/>
              </a:rPr>
              <a:t>Section </a:t>
            </a:r>
            <a:r>
              <a:rPr lang="en-IN" dirty="0" smtClean="0">
                <a:solidFill>
                  <a:srgbClr val="FF0000"/>
                </a:solidFill>
                <a:hlinkClick r:id="rId2" action="ppaction://hlinkfile"/>
              </a:rPr>
              <a:t>39</a:t>
            </a:r>
            <a:endParaRPr lang="en-IN" dirty="0" smtClean="0">
              <a:solidFill>
                <a:srgbClr val="FF0000"/>
              </a:solidFill>
            </a:endParaRPr>
          </a:p>
        </p:txBody>
      </p:sp>
    </p:spTree>
    <p:extLst>
      <p:ext uri="{BB962C8B-B14F-4D97-AF65-F5344CB8AC3E}">
        <p14:creationId xmlns:p14="http://schemas.microsoft.com/office/powerpoint/2010/main" val="6318115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            COMPANY ACCOUNTS - </a:t>
            </a:r>
            <a:r>
              <a:rPr lang="en-IN" b="1" dirty="0" err="1" smtClean="0"/>
              <a:t>Cont</a:t>
            </a:r>
            <a:r>
              <a:rPr lang="en-IN" b="1" dirty="0" smtClean="0"/>
              <a:t>……</a:t>
            </a:r>
            <a:endParaRPr lang="en-IN" dirty="0"/>
          </a:p>
        </p:txBody>
      </p:sp>
      <p:sp>
        <p:nvSpPr>
          <p:cNvPr id="3" name="Content Placeholder 2"/>
          <p:cNvSpPr>
            <a:spLocks noGrp="1"/>
          </p:cNvSpPr>
          <p:nvPr>
            <p:ph idx="1"/>
          </p:nvPr>
        </p:nvSpPr>
        <p:spPr/>
        <p:txBody>
          <a:bodyPr>
            <a:normAutofit/>
          </a:bodyPr>
          <a:lstStyle/>
          <a:p>
            <a:r>
              <a:rPr lang="en-IN" b="1" dirty="0"/>
              <a:t>Do you know?</a:t>
            </a:r>
            <a:endParaRPr lang="en-IN" dirty="0"/>
          </a:p>
          <a:p>
            <a:r>
              <a:rPr lang="en-IN" dirty="0" smtClean="0"/>
              <a:t>Calls </a:t>
            </a:r>
            <a:r>
              <a:rPr lang="en-IN" dirty="0"/>
              <a:t>are to be made as provided in the Articles of Association of a company. In the absence of the required provisions in the Articles, </a:t>
            </a:r>
            <a:r>
              <a:rPr lang="en-IN" dirty="0">
                <a:solidFill>
                  <a:srgbClr val="0070C0"/>
                </a:solidFill>
              </a:rPr>
              <a:t>Table F, Schedule I of the Indian Companies Act, 2013 will be applicable</a:t>
            </a:r>
            <a:r>
              <a:rPr lang="en-IN" dirty="0"/>
              <a:t> which has the following </a:t>
            </a:r>
            <a:r>
              <a:rPr lang="en-IN" dirty="0" smtClean="0"/>
              <a:t>provisions</a:t>
            </a:r>
            <a:r>
              <a:rPr lang="en-IN" dirty="0"/>
              <a:t>:</a:t>
            </a:r>
          </a:p>
          <a:p>
            <a:pPr lvl="0"/>
            <a:r>
              <a:rPr lang="en-IN" dirty="0"/>
              <a:t>Period of one month must elapse between two calls.</a:t>
            </a:r>
          </a:p>
          <a:p>
            <a:pPr lvl="0"/>
            <a:r>
              <a:rPr lang="en-IN" dirty="0"/>
              <a:t>The amount of one call should not be more than 25% of the face value of the share.</a:t>
            </a:r>
          </a:p>
          <a:p>
            <a:pPr marL="0" indent="0">
              <a:buNone/>
            </a:pPr>
            <a:r>
              <a:rPr lang="en-IN" dirty="0"/>
              <a:t> </a:t>
            </a:r>
            <a:r>
              <a:rPr lang="en-IN" dirty="0" smtClean="0">
                <a:solidFill>
                  <a:srgbClr val="FF0000"/>
                </a:solidFill>
                <a:hlinkClick r:id="rId2" action="ppaction://hlinkfile"/>
              </a:rPr>
              <a:t>Table F</a:t>
            </a:r>
            <a:endParaRPr lang="en-IN" dirty="0">
              <a:solidFill>
                <a:srgbClr val="FF0000"/>
              </a:solidFill>
            </a:endParaRPr>
          </a:p>
          <a:p>
            <a:endParaRPr lang="en-IN" dirty="0"/>
          </a:p>
        </p:txBody>
      </p:sp>
    </p:spTree>
    <p:extLst>
      <p:ext uri="{BB962C8B-B14F-4D97-AF65-F5344CB8AC3E}">
        <p14:creationId xmlns:p14="http://schemas.microsoft.com/office/powerpoint/2010/main" val="31942761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           COMPANY </a:t>
            </a:r>
            <a:r>
              <a:rPr lang="en-IN" b="1" dirty="0"/>
              <a:t>ACCOUNTS - </a:t>
            </a:r>
            <a:r>
              <a:rPr lang="en-IN" b="1" dirty="0" err="1"/>
              <a:t>Cont</a:t>
            </a:r>
            <a:r>
              <a:rPr lang="en-IN" b="1" dirty="0"/>
              <a:t>……</a:t>
            </a:r>
            <a:endParaRPr lang="en-IN" dirty="0"/>
          </a:p>
        </p:txBody>
      </p:sp>
      <p:sp>
        <p:nvSpPr>
          <p:cNvPr id="3" name="Content Placeholder 2"/>
          <p:cNvSpPr>
            <a:spLocks noGrp="1"/>
          </p:cNvSpPr>
          <p:nvPr>
            <p:ph idx="1"/>
          </p:nvPr>
        </p:nvSpPr>
        <p:spPr/>
        <p:txBody>
          <a:bodyPr>
            <a:normAutofit/>
          </a:bodyPr>
          <a:lstStyle/>
          <a:p>
            <a:r>
              <a:rPr lang="en-IN" dirty="0"/>
              <a:t>As per Section 50 of the Indian Companies Act, 2013, the company can accept calls in advance only if it is authorised by its Articles of Association. </a:t>
            </a:r>
            <a:endParaRPr lang="en-IN" dirty="0" smtClean="0"/>
          </a:p>
          <a:p>
            <a:r>
              <a:rPr lang="en-IN" dirty="0" smtClean="0"/>
              <a:t>As </a:t>
            </a:r>
            <a:r>
              <a:rPr lang="en-IN" dirty="0"/>
              <a:t>per Table F of the Indian Companies Act, 2013, interest may be paid on calls in advance if Articles of Association so provide not exceeding 12% per annum.</a:t>
            </a:r>
          </a:p>
          <a:p>
            <a:r>
              <a:rPr lang="en-IN" dirty="0" smtClean="0"/>
              <a:t>As </a:t>
            </a:r>
            <a:r>
              <a:rPr lang="en-IN" dirty="0"/>
              <a:t>per Table F of the Indian Companies Act, 2013, interest may be charged on calls in </a:t>
            </a:r>
            <a:r>
              <a:rPr lang="en-IN" dirty="0" smtClean="0"/>
              <a:t>arrear if </a:t>
            </a:r>
            <a:r>
              <a:rPr lang="en-IN" dirty="0"/>
              <a:t>Articles of Association so provide not exceeding 10% per annum.</a:t>
            </a:r>
          </a:p>
          <a:p>
            <a:pPr marL="0" indent="0">
              <a:buNone/>
            </a:pPr>
            <a:endParaRPr lang="en-IN" dirty="0"/>
          </a:p>
        </p:txBody>
      </p:sp>
    </p:spTree>
    <p:extLst>
      <p:ext uri="{BB962C8B-B14F-4D97-AF65-F5344CB8AC3E}">
        <p14:creationId xmlns:p14="http://schemas.microsoft.com/office/powerpoint/2010/main" val="32985227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t>                                UNIT </a:t>
            </a:r>
            <a:r>
              <a:rPr lang="en-IN" b="1" dirty="0"/>
              <a:t>8 </a:t>
            </a:r>
            <a:r>
              <a:rPr lang="en-IN" b="1" dirty="0" smtClean="0"/>
              <a:t/>
            </a:r>
            <a:br>
              <a:rPr lang="en-IN" b="1" dirty="0" smtClean="0"/>
            </a:br>
            <a:r>
              <a:rPr lang="en-IN" b="1" dirty="0" smtClean="0"/>
              <a:t>            FINANCIAL STATEMENT ANALYSIS</a:t>
            </a:r>
            <a:endParaRPr lang="en-IN" dirty="0"/>
          </a:p>
        </p:txBody>
      </p:sp>
      <p:sp>
        <p:nvSpPr>
          <p:cNvPr id="3" name="Content Placeholder 2"/>
          <p:cNvSpPr>
            <a:spLocks noGrp="1"/>
          </p:cNvSpPr>
          <p:nvPr>
            <p:ph idx="1"/>
          </p:nvPr>
        </p:nvSpPr>
        <p:spPr/>
        <p:txBody>
          <a:bodyPr>
            <a:normAutofit fontScale="92500" lnSpcReduction="20000"/>
          </a:bodyPr>
          <a:lstStyle/>
          <a:p>
            <a:r>
              <a:rPr lang="en-IN" dirty="0" smtClean="0"/>
              <a:t>Following </a:t>
            </a:r>
            <a:r>
              <a:rPr lang="en-IN" dirty="0"/>
              <a:t>provisions of the Indian Companies Act, 2013 have to be followed while preparing the financial statements of a company:</a:t>
            </a:r>
          </a:p>
          <a:p>
            <a:r>
              <a:rPr lang="en-IN" dirty="0"/>
              <a:t>(</a:t>
            </a:r>
            <a:r>
              <a:rPr lang="en-IN" dirty="0" err="1"/>
              <a:t>i</a:t>
            </a:r>
            <a:r>
              <a:rPr lang="en-IN" dirty="0"/>
              <a:t>) As per </a:t>
            </a:r>
            <a:r>
              <a:rPr lang="en-IN" dirty="0">
                <a:hlinkClick r:id="rId2" action="ppaction://hlinkfile"/>
              </a:rPr>
              <a:t>Section 2 (40), </a:t>
            </a:r>
            <a:r>
              <a:rPr lang="en-IN" dirty="0"/>
              <a:t>financial statements include balance sheet, profit and loss account / income and expenditure account, cash flow statement, statement of changes in equity and any explanatory note annexed to the above.</a:t>
            </a:r>
          </a:p>
          <a:p>
            <a:r>
              <a:rPr lang="en-IN" dirty="0"/>
              <a:t>(ii) </a:t>
            </a:r>
            <a:r>
              <a:rPr lang="en-IN" dirty="0">
                <a:hlinkClick r:id="rId3" action="ppaction://hlinkfile"/>
              </a:rPr>
              <a:t>Section 129 (1) </a:t>
            </a:r>
            <a:r>
              <a:rPr lang="en-IN" dirty="0"/>
              <a:t>of the Indian Companies Act, 2013 states that the financial statements shall give a true and fair view of the state of affairs of the company and shall comply with the Accounting Standards notified under section 133.</a:t>
            </a:r>
          </a:p>
          <a:p>
            <a:r>
              <a:rPr lang="en-IN" dirty="0"/>
              <a:t>(iii) Section 129 (1) also states that the financial statements shall be prepared in the form provided in schedule III of Indian Companies Act, 2013.</a:t>
            </a:r>
          </a:p>
          <a:p>
            <a:endParaRPr lang="en-IN" dirty="0"/>
          </a:p>
        </p:txBody>
      </p:sp>
    </p:spTree>
    <p:extLst>
      <p:ext uri="{BB962C8B-B14F-4D97-AF65-F5344CB8AC3E}">
        <p14:creationId xmlns:p14="http://schemas.microsoft.com/office/powerpoint/2010/main" val="6031150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FINANCIAL STATEMENT </a:t>
            </a:r>
            <a:r>
              <a:rPr lang="en-IN" b="1" dirty="0" smtClean="0"/>
              <a:t>ANALYSIS – </a:t>
            </a:r>
            <a:r>
              <a:rPr lang="en-IN" b="1" dirty="0" err="1" smtClean="0"/>
              <a:t>Cont</a:t>
            </a:r>
            <a:r>
              <a:rPr lang="en-IN" b="1" dirty="0" smtClean="0"/>
              <a:t>….</a:t>
            </a:r>
            <a:endParaRPr lang="en-IN" dirty="0"/>
          </a:p>
        </p:txBody>
      </p:sp>
      <p:sp>
        <p:nvSpPr>
          <p:cNvPr id="3" name="Content Placeholder 2"/>
          <p:cNvSpPr>
            <a:spLocks noGrp="1"/>
          </p:cNvSpPr>
          <p:nvPr>
            <p:ph idx="1"/>
          </p:nvPr>
        </p:nvSpPr>
        <p:spPr/>
        <p:txBody>
          <a:bodyPr>
            <a:normAutofit/>
          </a:bodyPr>
          <a:lstStyle/>
          <a:p>
            <a:endParaRPr lang="en-IN" dirty="0"/>
          </a:p>
          <a:p>
            <a:r>
              <a:rPr lang="en-IN" b="1" dirty="0"/>
              <a:t>Do you know?</a:t>
            </a:r>
            <a:endParaRPr lang="en-IN" dirty="0"/>
          </a:p>
          <a:p>
            <a:r>
              <a:rPr lang="en-IN" dirty="0" smtClean="0"/>
              <a:t>Where </a:t>
            </a:r>
            <a:r>
              <a:rPr lang="en-IN" dirty="0"/>
              <a:t>the financial statements of a company do not comply with the Accounting Standards referred to in Section 129 (1) of the </a:t>
            </a:r>
            <a:r>
              <a:rPr lang="en-IN" dirty="0" smtClean="0"/>
              <a:t>Companies Act</a:t>
            </a:r>
            <a:r>
              <a:rPr lang="en-IN" dirty="0"/>
              <a:t>, 2013, the company shall disclose in its financial statements, </a:t>
            </a:r>
            <a:r>
              <a:rPr lang="en-IN" dirty="0" smtClean="0"/>
              <a:t>the deviation </a:t>
            </a:r>
            <a:r>
              <a:rPr lang="en-IN" dirty="0"/>
              <a:t>from the Accounting Standards, the reasons for such </a:t>
            </a:r>
            <a:r>
              <a:rPr lang="en-IN" dirty="0" smtClean="0"/>
              <a:t>deviation and </a:t>
            </a:r>
            <a:r>
              <a:rPr lang="en-IN" dirty="0"/>
              <a:t>the financial effects, if any, arising out of such deviation.</a:t>
            </a:r>
          </a:p>
          <a:p>
            <a:endParaRPr lang="en-IN" dirty="0"/>
          </a:p>
          <a:p>
            <a:endParaRPr lang="en-IN" dirty="0"/>
          </a:p>
        </p:txBody>
      </p:sp>
    </p:spTree>
    <p:extLst>
      <p:ext uri="{BB962C8B-B14F-4D97-AF65-F5344CB8AC3E}">
        <p14:creationId xmlns:p14="http://schemas.microsoft.com/office/powerpoint/2010/main" val="11384704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FINANCIAL STATEMENT ANALYSIS – </a:t>
            </a:r>
            <a:r>
              <a:rPr lang="en-IN" b="1" dirty="0" err="1"/>
              <a:t>Cont</a:t>
            </a:r>
            <a:r>
              <a:rPr lang="en-IN" b="1" dirty="0"/>
              <a:t>….</a:t>
            </a:r>
            <a:endParaRPr lang="en-IN" dirty="0"/>
          </a:p>
        </p:txBody>
      </p:sp>
      <p:sp>
        <p:nvSpPr>
          <p:cNvPr id="3" name="Content Placeholder 2"/>
          <p:cNvSpPr>
            <a:spLocks noGrp="1"/>
          </p:cNvSpPr>
          <p:nvPr>
            <p:ph idx="1"/>
          </p:nvPr>
        </p:nvSpPr>
        <p:spPr/>
        <p:txBody>
          <a:bodyPr>
            <a:normAutofit fontScale="85000" lnSpcReduction="20000"/>
          </a:bodyPr>
          <a:lstStyle/>
          <a:p>
            <a:endParaRPr lang="en-IN" dirty="0"/>
          </a:p>
          <a:p>
            <a:r>
              <a:rPr lang="en-IN" dirty="0"/>
              <a:t>As per </a:t>
            </a:r>
            <a:r>
              <a:rPr lang="en-IN" dirty="0">
                <a:solidFill>
                  <a:srgbClr val="FF0000"/>
                </a:solidFill>
                <a:hlinkClick r:id="rId2" action="ppaction://hlinkfile"/>
              </a:rPr>
              <a:t>Schedule III </a:t>
            </a:r>
            <a:r>
              <a:rPr lang="en-IN" dirty="0"/>
              <a:t>of the Companies Act, 2013, depending upon the turnover of the company, the figures appearing in the financial statements may be rounded off as given below:</a:t>
            </a:r>
          </a:p>
          <a:p>
            <a:pPr marL="0" indent="0">
              <a:buNone/>
            </a:pPr>
            <a:r>
              <a:rPr lang="en-IN" b="1" dirty="0" smtClean="0"/>
              <a:t>                           Turnover 				Rounding off</a:t>
            </a:r>
            <a:endParaRPr lang="en-IN" dirty="0"/>
          </a:p>
          <a:p>
            <a:pPr marL="0" indent="0">
              <a:buNone/>
            </a:pPr>
            <a:r>
              <a:rPr lang="en-IN" dirty="0"/>
              <a:t>(</a:t>
            </a:r>
            <a:r>
              <a:rPr lang="en-IN" i="1" dirty="0"/>
              <a:t>a</a:t>
            </a:r>
            <a:r>
              <a:rPr lang="en-IN" dirty="0"/>
              <a:t>) less than one hundred </a:t>
            </a:r>
            <a:r>
              <a:rPr lang="en-IN" dirty="0" err="1"/>
              <a:t>crore</a:t>
            </a:r>
            <a:r>
              <a:rPr lang="en-IN" dirty="0"/>
              <a:t> rupees - To the nearest hundreds, thousands, lakhs</a:t>
            </a:r>
          </a:p>
          <a:p>
            <a:pPr marL="0" indent="0">
              <a:buNone/>
            </a:pPr>
            <a:r>
              <a:rPr lang="en-IN" dirty="0"/>
              <a:t>						 or millions, or decimals thereof.</a:t>
            </a:r>
          </a:p>
          <a:p>
            <a:pPr marL="0" indent="0">
              <a:buNone/>
            </a:pPr>
            <a:r>
              <a:rPr lang="en-IN" dirty="0"/>
              <a:t>(</a:t>
            </a:r>
            <a:r>
              <a:rPr lang="en-IN" i="1" dirty="0"/>
              <a:t>b</a:t>
            </a:r>
            <a:r>
              <a:rPr lang="en-IN" dirty="0"/>
              <a:t>) one hundred </a:t>
            </a:r>
            <a:r>
              <a:rPr lang="en-IN" dirty="0" err="1"/>
              <a:t>crore</a:t>
            </a:r>
            <a:r>
              <a:rPr lang="en-IN" dirty="0"/>
              <a:t> rupees or more   - To the nearest lakhs, millions or </a:t>
            </a:r>
            <a:r>
              <a:rPr lang="en-IN" dirty="0" err="1"/>
              <a:t>crores</a:t>
            </a:r>
            <a:r>
              <a:rPr lang="en-IN" dirty="0"/>
              <a:t>, or</a:t>
            </a:r>
          </a:p>
          <a:p>
            <a:pPr marL="0" indent="0">
              <a:buNone/>
            </a:pPr>
            <a:r>
              <a:rPr lang="en-IN" dirty="0"/>
              <a:t>						 decimals thereof.</a:t>
            </a:r>
          </a:p>
          <a:p>
            <a:endParaRPr lang="en-IN" dirty="0"/>
          </a:p>
          <a:p>
            <a:r>
              <a:rPr lang="en-IN" dirty="0"/>
              <a:t>Once a unit of measurement is used, it shall be used uniformly in the financial statements</a:t>
            </a:r>
          </a:p>
          <a:p>
            <a:endParaRPr lang="en-IN" dirty="0"/>
          </a:p>
          <a:p>
            <a:endParaRPr lang="en-IN" dirty="0"/>
          </a:p>
        </p:txBody>
      </p:sp>
    </p:spTree>
    <p:extLst>
      <p:ext uri="{BB962C8B-B14F-4D97-AF65-F5344CB8AC3E}">
        <p14:creationId xmlns:p14="http://schemas.microsoft.com/office/powerpoint/2010/main" val="9913366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FINANCIAL STATEMENT ANALYSIS – </a:t>
            </a:r>
            <a:r>
              <a:rPr lang="en-IN" b="1" dirty="0" err="1"/>
              <a:t>Cont</a:t>
            </a:r>
            <a:r>
              <a:rPr lang="en-IN" b="1" dirty="0"/>
              <a:t>….</a:t>
            </a:r>
            <a:endParaRPr lang="en-IN" dirty="0"/>
          </a:p>
        </p:txBody>
      </p:sp>
      <p:sp>
        <p:nvSpPr>
          <p:cNvPr id="3" name="Content Placeholder 2"/>
          <p:cNvSpPr>
            <a:spLocks noGrp="1"/>
          </p:cNvSpPr>
          <p:nvPr>
            <p:ph idx="1"/>
          </p:nvPr>
        </p:nvSpPr>
        <p:spPr/>
        <p:txBody>
          <a:bodyPr/>
          <a:lstStyle/>
          <a:p>
            <a:r>
              <a:rPr lang="en-IN" b="1" dirty="0"/>
              <a:t>Do you know?</a:t>
            </a:r>
            <a:endParaRPr lang="en-IN" dirty="0"/>
          </a:p>
          <a:p>
            <a:pPr marL="0" indent="0">
              <a:buNone/>
            </a:pPr>
            <a:r>
              <a:rPr lang="en-IN" dirty="0"/>
              <a:t> </a:t>
            </a:r>
          </a:p>
          <a:p>
            <a:r>
              <a:rPr lang="en-IN" dirty="0"/>
              <a:t>Intra-firm comparison is comparison within the organisation among</a:t>
            </a:r>
          </a:p>
          <a:p>
            <a:pPr marL="0" indent="0">
              <a:buNone/>
            </a:pPr>
            <a:r>
              <a:rPr lang="en-IN" dirty="0" smtClean="0"/>
              <a:t>  different </a:t>
            </a:r>
            <a:r>
              <a:rPr lang="en-IN" dirty="0"/>
              <a:t>departments, divisions, etc.</a:t>
            </a:r>
          </a:p>
          <a:p>
            <a:endParaRPr lang="en-IN" dirty="0"/>
          </a:p>
          <a:p>
            <a:r>
              <a:rPr lang="en-IN" dirty="0"/>
              <a:t>Inter-firm comparison is comparison of one firm with other firm or </a:t>
            </a:r>
            <a:r>
              <a:rPr lang="en-IN" dirty="0" smtClean="0"/>
              <a:t>firms in </a:t>
            </a:r>
            <a:r>
              <a:rPr lang="en-IN" dirty="0"/>
              <a:t>the industry.</a:t>
            </a:r>
          </a:p>
          <a:p>
            <a:endParaRPr lang="en-IN" dirty="0"/>
          </a:p>
        </p:txBody>
      </p:sp>
    </p:spTree>
    <p:extLst>
      <p:ext uri="{BB962C8B-B14F-4D97-AF65-F5344CB8AC3E}">
        <p14:creationId xmlns:p14="http://schemas.microsoft.com/office/powerpoint/2010/main" val="20644634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FINANCIAL STATEMENT ANALYSIS – </a:t>
            </a:r>
            <a:r>
              <a:rPr lang="en-IN" b="1" dirty="0" err="1"/>
              <a:t>Cont</a:t>
            </a:r>
            <a:r>
              <a:rPr lang="en-IN" b="1" dirty="0"/>
              <a:t>….</a:t>
            </a:r>
            <a:endParaRPr lang="en-IN" dirty="0"/>
          </a:p>
        </p:txBody>
      </p:sp>
      <p:sp>
        <p:nvSpPr>
          <p:cNvPr id="3" name="Content Placeholder 2"/>
          <p:cNvSpPr>
            <a:spLocks noGrp="1"/>
          </p:cNvSpPr>
          <p:nvPr>
            <p:ph idx="1"/>
          </p:nvPr>
        </p:nvSpPr>
        <p:spPr/>
        <p:txBody>
          <a:bodyPr>
            <a:normAutofit fontScale="70000" lnSpcReduction="20000"/>
          </a:bodyPr>
          <a:lstStyle/>
          <a:p>
            <a:r>
              <a:rPr lang="en-IN" b="1" dirty="0"/>
              <a:t>Do you know?</a:t>
            </a:r>
            <a:endParaRPr lang="en-IN" dirty="0"/>
          </a:p>
          <a:p>
            <a:endParaRPr lang="en-IN" dirty="0"/>
          </a:p>
          <a:p>
            <a:pPr marL="0" indent="0">
              <a:buNone/>
            </a:pPr>
            <a:r>
              <a:rPr lang="en-IN" b="1" dirty="0"/>
              <a:t>Horizontal analysis</a:t>
            </a:r>
            <a:endParaRPr lang="en-IN" dirty="0"/>
          </a:p>
          <a:p>
            <a:r>
              <a:rPr lang="en-IN" dirty="0" smtClean="0">
                <a:solidFill>
                  <a:srgbClr val="0070C0"/>
                </a:solidFill>
              </a:rPr>
              <a:t>Figures </a:t>
            </a:r>
            <a:r>
              <a:rPr lang="en-IN" dirty="0">
                <a:solidFill>
                  <a:srgbClr val="0070C0"/>
                </a:solidFill>
              </a:rPr>
              <a:t>relating to several years are considered </a:t>
            </a:r>
            <a:r>
              <a:rPr lang="en-IN" dirty="0"/>
              <a:t>for </a:t>
            </a:r>
            <a:r>
              <a:rPr lang="en-IN" dirty="0" smtClean="0"/>
              <a:t>analysis. </a:t>
            </a:r>
          </a:p>
          <a:p>
            <a:r>
              <a:rPr lang="en-IN" dirty="0" smtClean="0"/>
              <a:t>Generally</a:t>
            </a:r>
            <a:r>
              <a:rPr lang="en-IN" dirty="0"/>
              <a:t>, one year is taken as the base year and the figures relating to the other years are compared with that of the base year. </a:t>
            </a:r>
            <a:endParaRPr lang="en-IN" dirty="0" smtClean="0"/>
          </a:p>
          <a:p>
            <a:r>
              <a:rPr lang="en-IN" dirty="0" smtClean="0"/>
              <a:t>Examples: </a:t>
            </a:r>
            <a:r>
              <a:rPr lang="en-IN" dirty="0"/>
              <a:t>Comparative statements and trend </a:t>
            </a:r>
            <a:r>
              <a:rPr lang="en-IN" dirty="0" smtClean="0"/>
              <a:t>percentages.</a:t>
            </a:r>
            <a:endParaRPr lang="en-IN" dirty="0"/>
          </a:p>
          <a:p>
            <a:pPr marL="0" indent="0">
              <a:buNone/>
            </a:pPr>
            <a:r>
              <a:rPr lang="en-IN" dirty="0"/>
              <a:t> </a:t>
            </a:r>
          </a:p>
          <a:p>
            <a:pPr marL="0" indent="0">
              <a:buNone/>
            </a:pPr>
            <a:r>
              <a:rPr lang="en-IN" b="1" dirty="0"/>
              <a:t>Vertical analysis</a:t>
            </a:r>
            <a:endParaRPr lang="en-IN" dirty="0"/>
          </a:p>
          <a:p>
            <a:r>
              <a:rPr lang="en-IN" dirty="0" smtClean="0">
                <a:solidFill>
                  <a:srgbClr val="0070C0"/>
                </a:solidFill>
              </a:rPr>
              <a:t>Figures </a:t>
            </a:r>
            <a:r>
              <a:rPr lang="en-IN" dirty="0">
                <a:solidFill>
                  <a:srgbClr val="0070C0"/>
                </a:solidFill>
              </a:rPr>
              <a:t>relating to one accounting year alone are considered </a:t>
            </a:r>
            <a:r>
              <a:rPr lang="en-IN" dirty="0"/>
              <a:t>for </a:t>
            </a:r>
            <a:r>
              <a:rPr lang="en-IN" dirty="0" smtClean="0"/>
              <a:t>analysis. </a:t>
            </a:r>
          </a:p>
          <a:p>
            <a:r>
              <a:rPr lang="en-IN" dirty="0" smtClean="0"/>
              <a:t>Relationship </a:t>
            </a:r>
            <a:r>
              <a:rPr lang="en-IN" dirty="0"/>
              <a:t>is established among items from various financial statements relating to the same accounting period. </a:t>
            </a:r>
            <a:endParaRPr lang="en-IN" dirty="0" smtClean="0"/>
          </a:p>
          <a:p>
            <a:r>
              <a:rPr lang="en-IN" dirty="0" smtClean="0"/>
              <a:t>Examples: Common </a:t>
            </a:r>
            <a:r>
              <a:rPr lang="en-IN" dirty="0"/>
              <a:t>size statements and computation of </a:t>
            </a:r>
            <a:r>
              <a:rPr lang="en-IN" dirty="0" smtClean="0"/>
              <a:t>ratios.</a:t>
            </a:r>
            <a:endParaRPr lang="en-IN" dirty="0"/>
          </a:p>
          <a:p>
            <a:endParaRPr lang="en-IN" dirty="0"/>
          </a:p>
        </p:txBody>
      </p:sp>
    </p:spTree>
    <p:extLst>
      <p:ext uri="{BB962C8B-B14F-4D97-AF65-F5344CB8AC3E}">
        <p14:creationId xmlns:p14="http://schemas.microsoft.com/office/powerpoint/2010/main" val="2130415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                                   UNIT 9</a:t>
            </a:r>
            <a:br>
              <a:rPr lang="en-IN" b="1" dirty="0" smtClean="0"/>
            </a:br>
            <a:r>
              <a:rPr lang="en-IN" b="1" dirty="0"/>
              <a:t> </a:t>
            </a:r>
            <a:r>
              <a:rPr lang="en-IN" b="1" dirty="0" smtClean="0"/>
              <a:t>                         RATIO </a:t>
            </a:r>
            <a:r>
              <a:rPr lang="en-IN" b="1" dirty="0"/>
              <a:t>ANALYSIS</a:t>
            </a:r>
            <a:endParaRPr lang="en-IN" dirty="0"/>
          </a:p>
        </p:txBody>
      </p:sp>
      <p:sp>
        <p:nvSpPr>
          <p:cNvPr id="3" name="Content Placeholder 2"/>
          <p:cNvSpPr>
            <a:spLocks noGrp="1"/>
          </p:cNvSpPr>
          <p:nvPr>
            <p:ph idx="1"/>
          </p:nvPr>
        </p:nvSpPr>
        <p:spPr/>
        <p:txBody>
          <a:bodyPr>
            <a:normAutofit fontScale="85000" lnSpcReduction="20000"/>
          </a:bodyPr>
          <a:lstStyle/>
          <a:p>
            <a:r>
              <a:rPr lang="en-IN" b="1" dirty="0"/>
              <a:t>Do you know?</a:t>
            </a:r>
            <a:endParaRPr lang="en-IN" dirty="0"/>
          </a:p>
          <a:p>
            <a:endParaRPr lang="en-IN" dirty="0"/>
          </a:p>
          <a:p>
            <a:pPr marL="0" indent="0">
              <a:buNone/>
            </a:pPr>
            <a:r>
              <a:rPr lang="en-IN" dirty="0"/>
              <a:t>Operating cycle is the time between the acquisition of an asset </a:t>
            </a:r>
            <a:r>
              <a:rPr lang="en-IN" dirty="0" smtClean="0"/>
              <a:t>for processing </a:t>
            </a:r>
            <a:r>
              <a:rPr lang="en-IN" dirty="0"/>
              <a:t>and its realisation into cash and cash equivalents.</a:t>
            </a:r>
          </a:p>
          <a:p>
            <a:pPr marL="0" indent="0">
              <a:buNone/>
            </a:pPr>
            <a:endParaRPr lang="en-IN" dirty="0">
              <a:solidFill>
                <a:srgbClr val="FF0000"/>
              </a:solidFill>
            </a:endParaRPr>
          </a:p>
          <a:p>
            <a:r>
              <a:rPr lang="en-IN" b="1" dirty="0"/>
              <a:t>Do you know?</a:t>
            </a:r>
            <a:endParaRPr lang="en-IN" dirty="0"/>
          </a:p>
          <a:p>
            <a:pPr marL="0" indent="0">
              <a:buNone/>
            </a:pPr>
            <a:r>
              <a:rPr lang="en-IN" dirty="0"/>
              <a:t> </a:t>
            </a:r>
            <a:r>
              <a:rPr lang="en-IN" dirty="0" smtClean="0"/>
              <a:t>Inventory </a:t>
            </a:r>
            <a:r>
              <a:rPr lang="en-IN" dirty="0"/>
              <a:t>is not considered as liquid asset because it takes some time to</a:t>
            </a:r>
          </a:p>
          <a:p>
            <a:pPr marL="0" indent="0">
              <a:buNone/>
            </a:pPr>
            <a:r>
              <a:rPr lang="en-IN" dirty="0"/>
              <a:t>sell the inventory and to convert into cash. Similarly, prepaid expenses are</a:t>
            </a:r>
          </a:p>
          <a:p>
            <a:pPr marL="0" indent="0">
              <a:buNone/>
            </a:pPr>
            <a:r>
              <a:rPr lang="en-IN" dirty="0"/>
              <a:t>not considered as liquid assets because these are expenses paid in advance.</a:t>
            </a:r>
          </a:p>
          <a:p>
            <a:pPr marL="0" indent="0">
              <a:buNone/>
            </a:pPr>
            <a:r>
              <a:rPr lang="en-IN" dirty="0"/>
              <a:t>These cannot be converted into cash and only the benefit can be derived</a:t>
            </a:r>
          </a:p>
          <a:p>
            <a:pPr marL="0" indent="0">
              <a:buNone/>
            </a:pPr>
            <a:r>
              <a:rPr lang="en-IN" dirty="0"/>
              <a:t>and are thus excluded from liquid assets.</a:t>
            </a:r>
          </a:p>
          <a:p>
            <a:endParaRPr lang="en-IN" dirty="0"/>
          </a:p>
        </p:txBody>
      </p:sp>
    </p:spTree>
    <p:extLst>
      <p:ext uri="{BB962C8B-B14F-4D97-AF65-F5344CB8AC3E}">
        <p14:creationId xmlns:p14="http://schemas.microsoft.com/office/powerpoint/2010/main" val="3977300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                                </a:t>
            </a:r>
            <a:r>
              <a:rPr lang="en-IN" b="1" dirty="0"/>
              <a:t>UNIT 2</a:t>
            </a:r>
            <a:br>
              <a:rPr lang="en-IN" b="1" dirty="0"/>
            </a:br>
            <a:r>
              <a:rPr lang="en-IN" b="1" dirty="0" smtClean="0"/>
              <a:t>             </a:t>
            </a:r>
            <a:r>
              <a:rPr lang="en-IN" b="1" dirty="0" smtClean="0">
                <a:solidFill>
                  <a:srgbClr val="0070C0"/>
                </a:solidFill>
              </a:rPr>
              <a:t>Not–for–profit </a:t>
            </a:r>
            <a:r>
              <a:rPr lang="en-IN" b="1" dirty="0">
                <a:solidFill>
                  <a:srgbClr val="0070C0"/>
                </a:solidFill>
              </a:rPr>
              <a:t>organisations</a:t>
            </a:r>
          </a:p>
        </p:txBody>
      </p:sp>
      <p:sp>
        <p:nvSpPr>
          <p:cNvPr id="3" name="Content Placeholder 2"/>
          <p:cNvSpPr>
            <a:spLocks noGrp="1"/>
          </p:cNvSpPr>
          <p:nvPr>
            <p:ph idx="1"/>
          </p:nvPr>
        </p:nvSpPr>
        <p:spPr/>
        <p:txBody>
          <a:bodyPr/>
          <a:lstStyle/>
          <a:p>
            <a:r>
              <a:rPr lang="en-IN" dirty="0" smtClean="0"/>
              <a:t>Not–for–profit </a:t>
            </a:r>
            <a:r>
              <a:rPr lang="en-IN" dirty="0"/>
              <a:t>organisations registered under Section 8 of the Indian Companies Act, 2013 are required to prepare their Income and Expenditure account and Balance Sheet as per Schedule III to the Indian Companies Act, 2013.</a:t>
            </a:r>
          </a:p>
          <a:p>
            <a:r>
              <a:rPr lang="en-IN" b="1" dirty="0">
                <a:solidFill>
                  <a:srgbClr val="0070C0"/>
                </a:solidFill>
              </a:rPr>
              <a:t>Note: </a:t>
            </a:r>
            <a:r>
              <a:rPr lang="en-IN" dirty="0">
                <a:solidFill>
                  <a:srgbClr val="0070C0"/>
                </a:solidFill>
              </a:rPr>
              <a:t>In this unit, only the not–for–profit organisations not registered under the Indian Companies Act, 2013 are dealt with. Hence, Income and Expenditure account and Balance Sheet are not prepared as per Schedule III of the Indian Companies Act, 2013.</a:t>
            </a:r>
          </a:p>
          <a:p>
            <a:pPr marL="0" indent="0">
              <a:buNone/>
            </a:pPr>
            <a:r>
              <a:rPr lang="en-IN" dirty="0" smtClean="0">
                <a:solidFill>
                  <a:srgbClr val="FF0000"/>
                </a:solidFill>
                <a:hlinkClick r:id="rId2" action="ppaction://hlinkfile"/>
              </a:rPr>
              <a:t>Section 8</a:t>
            </a:r>
            <a:endParaRPr lang="en-IN" dirty="0">
              <a:solidFill>
                <a:srgbClr val="FF0000"/>
              </a:solidFill>
            </a:endParaRPr>
          </a:p>
        </p:txBody>
      </p:sp>
    </p:spTree>
    <p:extLst>
      <p:ext uri="{BB962C8B-B14F-4D97-AF65-F5344CB8AC3E}">
        <p14:creationId xmlns:p14="http://schemas.microsoft.com/office/powerpoint/2010/main" val="7967037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               RATIO ANALYSIS – </a:t>
            </a:r>
            <a:r>
              <a:rPr lang="en-IN" b="1" dirty="0" err="1" smtClean="0"/>
              <a:t>Cont</a:t>
            </a:r>
            <a:r>
              <a:rPr lang="en-IN" b="1" dirty="0" smtClean="0"/>
              <a:t>….</a:t>
            </a:r>
            <a:endParaRPr lang="en-IN" dirty="0"/>
          </a:p>
        </p:txBody>
      </p:sp>
      <p:sp>
        <p:nvSpPr>
          <p:cNvPr id="3" name="Content Placeholder 2"/>
          <p:cNvSpPr>
            <a:spLocks noGrp="1"/>
          </p:cNvSpPr>
          <p:nvPr>
            <p:ph idx="1"/>
          </p:nvPr>
        </p:nvSpPr>
        <p:spPr/>
        <p:txBody>
          <a:bodyPr>
            <a:normAutofit fontScale="47500" lnSpcReduction="20000"/>
          </a:bodyPr>
          <a:lstStyle/>
          <a:p>
            <a:pPr marL="0" indent="0">
              <a:buNone/>
            </a:pPr>
            <a:r>
              <a:rPr lang="en-IN" sz="5000" b="1" dirty="0"/>
              <a:t>Do you know?</a:t>
            </a:r>
            <a:endParaRPr lang="en-IN" sz="5000" dirty="0"/>
          </a:p>
          <a:p>
            <a:pPr marL="0" indent="0">
              <a:buNone/>
            </a:pPr>
            <a:r>
              <a:rPr lang="en-IN" sz="5000" dirty="0" smtClean="0"/>
              <a:t>Normally,</a:t>
            </a:r>
          </a:p>
          <a:p>
            <a:r>
              <a:rPr lang="en-IN" sz="5000" dirty="0" smtClean="0"/>
              <a:t>2:1 - </a:t>
            </a:r>
            <a:r>
              <a:rPr lang="en-IN" sz="5000" dirty="0"/>
              <a:t>considered as ideal current </a:t>
            </a:r>
            <a:r>
              <a:rPr lang="en-IN" sz="5000" dirty="0" smtClean="0"/>
              <a:t>ratio</a:t>
            </a:r>
          </a:p>
          <a:p>
            <a:r>
              <a:rPr lang="en-IN" sz="5000" dirty="0" smtClean="0"/>
              <a:t>1:1 - considered </a:t>
            </a:r>
            <a:r>
              <a:rPr lang="en-IN" sz="5000" dirty="0"/>
              <a:t>as </a:t>
            </a:r>
            <a:r>
              <a:rPr lang="en-IN" sz="5000" dirty="0" smtClean="0"/>
              <a:t>ideal quick </a:t>
            </a:r>
            <a:r>
              <a:rPr lang="en-IN" sz="5000" dirty="0"/>
              <a:t>ratio. </a:t>
            </a:r>
            <a:endParaRPr lang="en-IN" sz="5000" dirty="0" smtClean="0"/>
          </a:p>
          <a:p>
            <a:pPr marL="0" indent="0">
              <a:buNone/>
            </a:pPr>
            <a:r>
              <a:rPr lang="en-IN" sz="5000" dirty="0"/>
              <a:t> </a:t>
            </a:r>
            <a:r>
              <a:rPr lang="en-IN" sz="5000" dirty="0" smtClean="0"/>
              <a:t>   But </a:t>
            </a:r>
            <a:r>
              <a:rPr lang="en-IN" sz="5000" dirty="0"/>
              <a:t>subject to change from business to business </a:t>
            </a:r>
            <a:r>
              <a:rPr lang="en-IN" sz="5000" dirty="0" smtClean="0"/>
              <a:t>and industry </a:t>
            </a:r>
            <a:r>
              <a:rPr lang="en-IN" sz="5000" dirty="0"/>
              <a:t>to industry.</a:t>
            </a:r>
          </a:p>
          <a:p>
            <a:pPr marL="0" indent="0">
              <a:buNone/>
            </a:pPr>
            <a:r>
              <a:rPr lang="en-IN" sz="5000" b="1" dirty="0"/>
              <a:t> </a:t>
            </a:r>
            <a:endParaRPr lang="en-IN" sz="5000" dirty="0"/>
          </a:p>
          <a:p>
            <a:pPr marL="0" indent="0">
              <a:buNone/>
            </a:pPr>
            <a:r>
              <a:rPr lang="en-IN" sz="5000" b="1" dirty="0"/>
              <a:t>Do you know</a:t>
            </a:r>
            <a:r>
              <a:rPr lang="en-IN" sz="5000" b="1" dirty="0" smtClean="0"/>
              <a:t>?</a:t>
            </a:r>
            <a:endParaRPr lang="en-IN" sz="5000" dirty="0"/>
          </a:p>
          <a:p>
            <a:pPr marL="0" indent="0">
              <a:buNone/>
            </a:pPr>
            <a:r>
              <a:rPr lang="en-IN" sz="5000" dirty="0"/>
              <a:t>• Debit balance in the statement of profit and loss is shown as </a:t>
            </a:r>
            <a:r>
              <a:rPr lang="en-IN" sz="5000" dirty="0" smtClean="0"/>
              <a:t>a negative </a:t>
            </a:r>
            <a:r>
              <a:rPr lang="en-IN" sz="5000" dirty="0"/>
              <a:t>figure under the head Reserves and surplus.</a:t>
            </a:r>
          </a:p>
          <a:p>
            <a:pPr marL="0" indent="0">
              <a:buNone/>
            </a:pPr>
            <a:r>
              <a:rPr lang="en-IN" sz="5000" dirty="0"/>
              <a:t>• Shareholders’ funds can also be computed as follows:</a:t>
            </a:r>
          </a:p>
          <a:p>
            <a:pPr marL="0" indent="0">
              <a:buNone/>
            </a:pPr>
            <a:r>
              <a:rPr lang="en-IN" sz="5000" dirty="0"/>
              <a:t>Shareholders’ funds = Total assets – </a:t>
            </a:r>
            <a:r>
              <a:rPr lang="en-IN" sz="5000" dirty="0" err="1"/>
              <a:t>Non current</a:t>
            </a:r>
            <a:r>
              <a:rPr lang="en-IN" sz="5000" dirty="0"/>
              <a:t> liabilities – Current liabilities</a:t>
            </a:r>
          </a:p>
          <a:p>
            <a:endParaRPr lang="en-IN" dirty="0"/>
          </a:p>
        </p:txBody>
      </p:sp>
    </p:spTree>
    <p:extLst>
      <p:ext uri="{BB962C8B-B14F-4D97-AF65-F5344CB8AC3E}">
        <p14:creationId xmlns:p14="http://schemas.microsoft.com/office/powerpoint/2010/main" val="38793374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                RATIO </a:t>
            </a:r>
            <a:r>
              <a:rPr lang="en-IN" b="1" dirty="0"/>
              <a:t>ANALYSIS – </a:t>
            </a:r>
            <a:r>
              <a:rPr lang="en-IN" b="1" dirty="0" err="1"/>
              <a:t>Cont</a:t>
            </a:r>
            <a:r>
              <a:rPr lang="en-IN" b="1" dirty="0"/>
              <a:t>….</a:t>
            </a:r>
            <a:endParaRPr lang="en-IN" dirty="0"/>
          </a:p>
        </p:txBody>
      </p:sp>
      <p:sp>
        <p:nvSpPr>
          <p:cNvPr id="3" name="Content Placeholder 2"/>
          <p:cNvSpPr>
            <a:spLocks noGrp="1"/>
          </p:cNvSpPr>
          <p:nvPr>
            <p:ph idx="1"/>
          </p:nvPr>
        </p:nvSpPr>
        <p:spPr/>
        <p:txBody>
          <a:bodyPr>
            <a:normAutofit/>
          </a:bodyPr>
          <a:lstStyle/>
          <a:p>
            <a:r>
              <a:rPr lang="en-IN" b="1" dirty="0"/>
              <a:t>Do you know?</a:t>
            </a:r>
            <a:endParaRPr lang="en-IN" dirty="0"/>
          </a:p>
          <a:p>
            <a:r>
              <a:rPr lang="en-IN" dirty="0"/>
              <a:t>In </a:t>
            </a:r>
            <a:r>
              <a:rPr lang="en-IN" dirty="0" smtClean="0"/>
              <a:t>general, a </a:t>
            </a:r>
            <a:r>
              <a:rPr lang="en-IN" dirty="0"/>
              <a:t>high </a:t>
            </a:r>
            <a:r>
              <a:rPr lang="en-IN" dirty="0" smtClean="0"/>
              <a:t>debt </a:t>
            </a:r>
            <a:r>
              <a:rPr lang="en-IN" dirty="0"/>
              <a:t>equity ratio </a:t>
            </a:r>
            <a:r>
              <a:rPr lang="en-IN" dirty="0" smtClean="0"/>
              <a:t>indicates </a:t>
            </a:r>
            <a:r>
              <a:rPr lang="en-IN" dirty="0"/>
              <a:t>high risk </a:t>
            </a:r>
            <a:endParaRPr lang="en-IN" dirty="0" smtClean="0"/>
          </a:p>
          <a:p>
            <a:r>
              <a:rPr lang="en-IN" dirty="0" smtClean="0"/>
              <a:t>It </a:t>
            </a:r>
            <a:r>
              <a:rPr lang="en-IN" dirty="0"/>
              <a:t>may be difficult for the business concern to meet the obligation to outsiders.</a:t>
            </a:r>
          </a:p>
          <a:p>
            <a:r>
              <a:rPr lang="en-IN" dirty="0" smtClean="0"/>
              <a:t>In </a:t>
            </a:r>
            <a:r>
              <a:rPr lang="en-IN" dirty="0"/>
              <a:t>general, a debt equity ratio of 1:1 </a:t>
            </a:r>
            <a:r>
              <a:rPr lang="en-IN" dirty="0" smtClean="0"/>
              <a:t>- </a:t>
            </a:r>
            <a:r>
              <a:rPr lang="en-IN" dirty="0"/>
              <a:t>considered satisfactory. </a:t>
            </a:r>
            <a:endParaRPr lang="en-IN" dirty="0" smtClean="0"/>
          </a:p>
          <a:p>
            <a:pPr marL="0" indent="0">
              <a:buNone/>
            </a:pPr>
            <a:r>
              <a:rPr lang="en-IN" dirty="0" smtClean="0"/>
              <a:t>   But </a:t>
            </a:r>
            <a:r>
              <a:rPr lang="en-IN" dirty="0"/>
              <a:t>subject to change from business to business and industry to industry.</a:t>
            </a:r>
          </a:p>
          <a:p>
            <a:endParaRPr lang="en-IN" dirty="0"/>
          </a:p>
          <a:p>
            <a:endParaRPr lang="en-IN" dirty="0"/>
          </a:p>
        </p:txBody>
      </p:sp>
    </p:spTree>
    <p:extLst>
      <p:ext uri="{BB962C8B-B14F-4D97-AF65-F5344CB8AC3E}">
        <p14:creationId xmlns:p14="http://schemas.microsoft.com/office/powerpoint/2010/main" val="40882810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                  RATIO </a:t>
            </a:r>
            <a:r>
              <a:rPr lang="en-IN" b="1" dirty="0"/>
              <a:t>ANALYSIS – </a:t>
            </a:r>
            <a:r>
              <a:rPr lang="en-IN" b="1" dirty="0" err="1"/>
              <a:t>Cont</a:t>
            </a:r>
            <a:r>
              <a:rPr lang="en-IN" b="1" dirty="0"/>
              <a:t>….</a:t>
            </a:r>
            <a:endParaRPr lang="en-IN" dirty="0"/>
          </a:p>
        </p:txBody>
      </p:sp>
      <p:sp>
        <p:nvSpPr>
          <p:cNvPr id="3" name="Content Placeholder 2"/>
          <p:cNvSpPr>
            <a:spLocks noGrp="1"/>
          </p:cNvSpPr>
          <p:nvPr>
            <p:ph idx="1"/>
          </p:nvPr>
        </p:nvSpPr>
        <p:spPr/>
        <p:txBody>
          <a:bodyPr/>
          <a:lstStyle/>
          <a:p>
            <a:r>
              <a:rPr lang="en-IN" b="1" dirty="0"/>
              <a:t>Do you know?</a:t>
            </a:r>
            <a:endParaRPr lang="en-IN" dirty="0"/>
          </a:p>
          <a:p>
            <a:pPr marL="0" indent="0">
              <a:buNone/>
            </a:pPr>
            <a:r>
              <a:rPr lang="en-IN" dirty="0"/>
              <a:t>Fixed assets turnover ratio can also be calculated by substituting cost of revenue from operations instead of revenue from operations.</a:t>
            </a:r>
          </a:p>
          <a:p>
            <a:endParaRPr lang="en-IN" dirty="0"/>
          </a:p>
        </p:txBody>
      </p:sp>
    </p:spTree>
    <p:extLst>
      <p:ext uri="{BB962C8B-B14F-4D97-AF65-F5344CB8AC3E}">
        <p14:creationId xmlns:p14="http://schemas.microsoft.com/office/powerpoint/2010/main" val="38332681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t>                                 UNIT 10 </a:t>
            </a:r>
            <a:br>
              <a:rPr lang="en-IN" b="1" dirty="0" smtClean="0"/>
            </a:br>
            <a:r>
              <a:rPr lang="en-IN" b="1" dirty="0" smtClean="0"/>
              <a:t>COMPUTERISED ACCOUNTING SYSTEM - TALLY</a:t>
            </a:r>
            <a:endParaRPr lang="en-IN" dirty="0"/>
          </a:p>
        </p:txBody>
      </p:sp>
      <p:sp>
        <p:nvSpPr>
          <p:cNvPr id="3" name="Content Placeholder 2"/>
          <p:cNvSpPr>
            <a:spLocks noGrp="1"/>
          </p:cNvSpPr>
          <p:nvPr>
            <p:ph idx="1"/>
          </p:nvPr>
        </p:nvSpPr>
        <p:spPr/>
        <p:txBody>
          <a:bodyPr>
            <a:normAutofit/>
          </a:bodyPr>
          <a:lstStyle/>
          <a:p>
            <a:endParaRPr lang="en-IN" dirty="0"/>
          </a:p>
          <a:p>
            <a:pPr marL="0" indent="0">
              <a:buNone/>
            </a:pPr>
            <a:r>
              <a:rPr lang="en-IN" b="1" dirty="0"/>
              <a:t>Do you know?</a:t>
            </a:r>
            <a:endParaRPr lang="en-IN" dirty="0"/>
          </a:p>
          <a:p>
            <a:r>
              <a:rPr lang="en-IN" dirty="0" err="1" smtClean="0"/>
              <a:t>Tally.ERP</a:t>
            </a:r>
            <a:r>
              <a:rPr lang="en-IN" dirty="0" smtClean="0"/>
              <a:t> </a:t>
            </a:r>
            <a:r>
              <a:rPr lang="en-IN" dirty="0"/>
              <a:t>9 can be used without a licence. But, for the date of the transactions only 1, 2 and 31 can be recorded.</a:t>
            </a:r>
          </a:p>
          <a:p>
            <a:pPr marL="0" indent="0">
              <a:buNone/>
            </a:pPr>
            <a:r>
              <a:rPr lang="en-IN" b="1" dirty="0"/>
              <a:t>Do you know?</a:t>
            </a:r>
            <a:endParaRPr lang="en-IN" dirty="0"/>
          </a:p>
          <a:p>
            <a:r>
              <a:rPr lang="en-IN" dirty="0" smtClean="0"/>
              <a:t>To </a:t>
            </a:r>
            <a:r>
              <a:rPr lang="en-IN" dirty="0"/>
              <a:t>delete or alter a transaction:</a:t>
            </a:r>
          </a:p>
          <a:p>
            <a:pPr marL="0" indent="0">
              <a:buNone/>
            </a:pPr>
            <a:r>
              <a:rPr lang="en-IN" dirty="0"/>
              <a:t>Gateway of Tally &gt; Reports &gt; Display &gt; Day Book &gt; (Choose the </a:t>
            </a:r>
            <a:r>
              <a:rPr lang="en-IN" dirty="0" smtClean="0"/>
              <a:t>voucher to </a:t>
            </a:r>
            <a:r>
              <a:rPr lang="en-IN" dirty="0"/>
              <a:t>be deleted or altered) Delete or make changes and Accept &gt; Yes</a:t>
            </a:r>
          </a:p>
          <a:p>
            <a:endParaRPr lang="en-IN" dirty="0"/>
          </a:p>
        </p:txBody>
      </p:sp>
    </p:spTree>
    <p:extLst>
      <p:ext uri="{BB962C8B-B14F-4D97-AF65-F5344CB8AC3E}">
        <p14:creationId xmlns:p14="http://schemas.microsoft.com/office/powerpoint/2010/main" val="10134630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a:stretch>
            <a:fillRect/>
          </a:stretch>
        </p:blipFill>
        <p:spPr>
          <a:xfrm>
            <a:off x="276265" y="-566069"/>
            <a:ext cx="11803242" cy="6639324"/>
          </a:xfrm>
          <a:prstGeom prst="rect">
            <a:avLst/>
          </a:prstGeom>
        </p:spPr>
      </p:pic>
    </p:spTree>
    <p:extLst>
      <p:ext uri="{BB962C8B-B14F-4D97-AF65-F5344CB8AC3E}">
        <p14:creationId xmlns:p14="http://schemas.microsoft.com/office/powerpoint/2010/main" val="1604795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a:stretch>
            <a:fillRect/>
          </a:stretch>
        </p:blipFill>
        <p:spPr>
          <a:xfrm>
            <a:off x="-477672" y="0"/>
            <a:ext cx="12784260" cy="7191147"/>
          </a:xfrm>
          <a:prstGeom prst="rect">
            <a:avLst/>
          </a:prstGeom>
        </p:spPr>
      </p:pic>
    </p:spTree>
    <p:extLst>
      <p:ext uri="{BB962C8B-B14F-4D97-AF65-F5344CB8AC3E}">
        <p14:creationId xmlns:p14="http://schemas.microsoft.com/office/powerpoint/2010/main" val="17176827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2743200" lvl="6" indent="0">
              <a:buNone/>
            </a:pPr>
            <a:endParaRPr lang="en-IN" sz="6000" b="1" dirty="0"/>
          </a:p>
          <a:p>
            <a:pPr marL="2743200" lvl="6" indent="0">
              <a:buNone/>
            </a:pPr>
            <a:r>
              <a:rPr lang="en-IN" sz="6000" b="1" dirty="0" smtClean="0"/>
              <a:t>  </a:t>
            </a:r>
            <a:r>
              <a:rPr lang="en-IN" sz="7200" b="1" dirty="0" smtClean="0">
                <a:solidFill>
                  <a:srgbClr val="7030A0"/>
                </a:solidFill>
              </a:rPr>
              <a:t>THANK YOU</a:t>
            </a:r>
            <a:endParaRPr lang="en-IN" sz="7200" b="1" dirty="0">
              <a:solidFill>
                <a:srgbClr val="7030A0"/>
              </a:solidFill>
            </a:endParaRPr>
          </a:p>
        </p:txBody>
      </p:sp>
    </p:spTree>
    <p:extLst>
      <p:ext uri="{BB962C8B-B14F-4D97-AF65-F5344CB8AC3E}">
        <p14:creationId xmlns:p14="http://schemas.microsoft.com/office/powerpoint/2010/main" val="2360874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              Not–for–profit organisations – </a:t>
            </a:r>
            <a:r>
              <a:rPr lang="en-IN" b="1" dirty="0" err="1" smtClean="0"/>
              <a:t>Cont</a:t>
            </a:r>
            <a:r>
              <a:rPr lang="en-IN" b="1" dirty="0" smtClean="0"/>
              <a:t>…</a:t>
            </a:r>
            <a:endParaRPr lang="en-IN" dirty="0"/>
          </a:p>
        </p:txBody>
      </p:sp>
      <p:sp>
        <p:nvSpPr>
          <p:cNvPr id="3" name="Content Placeholder 2"/>
          <p:cNvSpPr>
            <a:spLocks noGrp="1"/>
          </p:cNvSpPr>
          <p:nvPr>
            <p:ph idx="1"/>
          </p:nvPr>
        </p:nvSpPr>
        <p:spPr/>
        <p:txBody>
          <a:bodyPr>
            <a:normAutofit/>
          </a:bodyPr>
          <a:lstStyle/>
          <a:p>
            <a:r>
              <a:rPr lang="en-IN" b="1" dirty="0"/>
              <a:t>Note: In this unit, </a:t>
            </a:r>
            <a:r>
              <a:rPr lang="en-IN" b="1" dirty="0">
                <a:solidFill>
                  <a:srgbClr val="0070C0"/>
                </a:solidFill>
              </a:rPr>
              <a:t>entrance fees or admission fees, donations, special fees and grants</a:t>
            </a:r>
            <a:r>
              <a:rPr lang="en-IN" b="1" dirty="0"/>
              <a:t> from government and other organisations have been </a:t>
            </a:r>
            <a:r>
              <a:rPr lang="en-IN" b="1" dirty="0">
                <a:solidFill>
                  <a:srgbClr val="0070C0"/>
                </a:solidFill>
              </a:rPr>
              <a:t>treated as revenue receipts</a:t>
            </a:r>
            <a:r>
              <a:rPr lang="en-IN" b="1" dirty="0"/>
              <a:t> even though these may also be treated as capital receipts.</a:t>
            </a:r>
          </a:p>
          <a:p>
            <a:endParaRPr lang="en-IN" b="1" dirty="0"/>
          </a:p>
          <a:p>
            <a:r>
              <a:rPr lang="en-IN" b="1" dirty="0" smtClean="0">
                <a:solidFill>
                  <a:srgbClr val="0070C0"/>
                </a:solidFill>
              </a:rPr>
              <a:t>A </a:t>
            </a:r>
            <a:r>
              <a:rPr lang="en-IN" b="1" dirty="0">
                <a:solidFill>
                  <a:srgbClr val="0070C0"/>
                </a:solidFill>
              </a:rPr>
              <a:t>trial balance can also be prepared for a not–for–profit organisation </a:t>
            </a:r>
            <a:r>
              <a:rPr lang="en-IN" b="1" dirty="0"/>
              <a:t>by taking various ledger balances available. The total of debit balances will be equal to the total of credit balances. Expenses, losses and assets will have debit balances. Revenues, gains and liabilities will have credit balances.</a:t>
            </a:r>
          </a:p>
          <a:p>
            <a:endParaRPr lang="en-IN" dirty="0"/>
          </a:p>
        </p:txBody>
      </p:sp>
    </p:spTree>
    <p:extLst>
      <p:ext uri="{BB962C8B-B14F-4D97-AF65-F5344CB8AC3E}">
        <p14:creationId xmlns:p14="http://schemas.microsoft.com/office/powerpoint/2010/main" val="19398237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t>     </a:t>
            </a:r>
            <a:r>
              <a:rPr lang="en-IN" b="1" dirty="0"/>
              <a:t>ACCOUNTS </a:t>
            </a:r>
            <a:r>
              <a:rPr lang="en-IN" b="1" dirty="0" smtClean="0"/>
              <a:t>OF PARTNERSHIP FIRMS - </a:t>
            </a:r>
            <a:r>
              <a:rPr lang="en-IN" b="1" dirty="0"/>
              <a:t/>
            </a:r>
            <a:br>
              <a:rPr lang="en-IN" b="1" dirty="0"/>
            </a:br>
            <a:r>
              <a:rPr lang="en-IN" b="1" dirty="0" smtClean="0"/>
              <a:t>                        FUNDAMENTALS        </a:t>
            </a:r>
            <a:endParaRPr lang="en-IN" dirty="0"/>
          </a:p>
        </p:txBody>
      </p:sp>
      <p:sp>
        <p:nvSpPr>
          <p:cNvPr id="3" name="Content Placeholder 2"/>
          <p:cNvSpPr>
            <a:spLocks noGrp="1"/>
          </p:cNvSpPr>
          <p:nvPr>
            <p:ph idx="1"/>
          </p:nvPr>
        </p:nvSpPr>
        <p:spPr/>
        <p:txBody>
          <a:bodyPr>
            <a:normAutofit/>
          </a:bodyPr>
          <a:lstStyle/>
          <a:p>
            <a:r>
              <a:rPr lang="en-IN" dirty="0" smtClean="0"/>
              <a:t>According </a:t>
            </a:r>
            <a:r>
              <a:rPr lang="en-IN" dirty="0"/>
              <a:t>to Section 4 of the Indian Partnership Act, 1932, partnership is defined as, “the relation between persons who have agreed to share the profits of a business carried on by all or any of them acting for all”.</a:t>
            </a:r>
          </a:p>
          <a:p>
            <a:pPr marL="0" indent="0">
              <a:buNone/>
            </a:pPr>
            <a:r>
              <a:rPr lang="en-IN" b="1" dirty="0"/>
              <a:t> </a:t>
            </a:r>
          </a:p>
          <a:p>
            <a:pPr marL="0" indent="0">
              <a:buNone/>
            </a:pPr>
            <a:r>
              <a:rPr lang="en-IN" dirty="0" smtClean="0">
                <a:hlinkClick r:id="rId2" action="ppaction://hlinkfile"/>
              </a:rPr>
              <a:t>Section 4 </a:t>
            </a:r>
            <a:endParaRPr lang="en-IN" dirty="0"/>
          </a:p>
          <a:p>
            <a:endParaRPr lang="en-IN" dirty="0"/>
          </a:p>
        </p:txBody>
      </p:sp>
    </p:spTree>
    <p:extLst>
      <p:ext uri="{BB962C8B-B14F-4D97-AF65-F5344CB8AC3E}">
        <p14:creationId xmlns:p14="http://schemas.microsoft.com/office/powerpoint/2010/main" val="14473554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ACCOUNTS OF PARTNERSHIP FIRMS - </a:t>
            </a:r>
            <a:br>
              <a:rPr lang="en-IN" b="1" dirty="0"/>
            </a:br>
            <a:r>
              <a:rPr lang="en-IN" b="1" dirty="0"/>
              <a:t>                        </a:t>
            </a:r>
            <a:r>
              <a:rPr lang="en-IN" b="1" dirty="0" smtClean="0"/>
              <a:t>FUNDAMENTALS – </a:t>
            </a:r>
            <a:r>
              <a:rPr lang="en-IN" b="1" dirty="0" err="1" smtClean="0"/>
              <a:t>Cont</a:t>
            </a:r>
            <a:r>
              <a:rPr lang="en-IN" b="1" dirty="0" smtClean="0"/>
              <a:t>….</a:t>
            </a:r>
            <a:endParaRPr lang="en-IN" dirty="0"/>
          </a:p>
        </p:txBody>
      </p:sp>
      <p:sp>
        <p:nvSpPr>
          <p:cNvPr id="3" name="Content Placeholder 2"/>
          <p:cNvSpPr>
            <a:spLocks noGrp="1"/>
          </p:cNvSpPr>
          <p:nvPr>
            <p:ph idx="1"/>
          </p:nvPr>
        </p:nvSpPr>
        <p:spPr/>
        <p:txBody>
          <a:bodyPr>
            <a:normAutofit fontScale="92500" lnSpcReduction="20000"/>
          </a:bodyPr>
          <a:lstStyle/>
          <a:p>
            <a:pPr marL="0" indent="0">
              <a:buNone/>
            </a:pPr>
            <a:r>
              <a:rPr lang="en-IN" b="1" dirty="0"/>
              <a:t>Do you know?</a:t>
            </a:r>
            <a:endParaRPr lang="en-IN" dirty="0"/>
          </a:p>
          <a:p>
            <a:r>
              <a:rPr lang="en-IN" dirty="0"/>
              <a:t>The </a:t>
            </a:r>
            <a:r>
              <a:rPr lang="en-IN" dirty="0">
                <a:solidFill>
                  <a:srgbClr val="0070C0"/>
                </a:solidFill>
              </a:rPr>
              <a:t>maximum number of partners </a:t>
            </a:r>
            <a:r>
              <a:rPr lang="en-IN" dirty="0"/>
              <a:t>is not specified/ prescribed in the Indian Partnership Act, 1932. </a:t>
            </a:r>
          </a:p>
          <a:p>
            <a:r>
              <a:rPr lang="en-IN" dirty="0" smtClean="0"/>
              <a:t>But</a:t>
            </a:r>
            <a:r>
              <a:rPr lang="en-IN" dirty="0"/>
              <a:t>, the Indian Companies Act, 2013, specifies the maximum number of partners. </a:t>
            </a:r>
            <a:r>
              <a:rPr lang="en-IN" dirty="0">
                <a:solidFill>
                  <a:srgbClr val="0070C0"/>
                </a:solidFill>
              </a:rPr>
              <a:t>As per Section 464(1) of the Indian Companies Act, 2013</a:t>
            </a:r>
            <a:r>
              <a:rPr lang="en-IN" dirty="0"/>
              <a:t>, no association or partnership consisting of more than such number of persons as may be prescribed shall be formed for the purpose of carrying on any business, provided that the number of persons which may be prescribed under this sub-section shall not exceed </a:t>
            </a:r>
            <a:r>
              <a:rPr lang="en-IN" dirty="0">
                <a:solidFill>
                  <a:srgbClr val="0070C0"/>
                </a:solidFill>
              </a:rPr>
              <a:t>one hundred</a:t>
            </a:r>
            <a:r>
              <a:rPr lang="en-IN" dirty="0"/>
              <a:t>.</a:t>
            </a:r>
          </a:p>
          <a:p>
            <a:r>
              <a:rPr lang="en-IN" dirty="0" smtClean="0">
                <a:solidFill>
                  <a:srgbClr val="0070C0"/>
                </a:solidFill>
              </a:rPr>
              <a:t>Rule </a:t>
            </a:r>
            <a:r>
              <a:rPr lang="en-IN" dirty="0">
                <a:solidFill>
                  <a:srgbClr val="0070C0"/>
                </a:solidFill>
              </a:rPr>
              <a:t>10 of Companies (Miscellaneous) Rules 2014 specifies the limit as 50. </a:t>
            </a:r>
            <a:r>
              <a:rPr lang="en-IN" dirty="0"/>
              <a:t>Thus, the maximum number of partners in a partnership firm is 50.</a:t>
            </a:r>
          </a:p>
          <a:p>
            <a:r>
              <a:rPr lang="en-IN" dirty="0">
                <a:solidFill>
                  <a:srgbClr val="FF0000"/>
                </a:solidFill>
                <a:hlinkClick r:id="rId2" action="ppaction://hlinkfile"/>
              </a:rPr>
              <a:t>Section 464(1</a:t>
            </a:r>
            <a:r>
              <a:rPr lang="en-IN" dirty="0" smtClean="0">
                <a:solidFill>
                  <a:srgbClr val="FF0000"/>
                </a:solidFill>
                <a:hlinkClick r:id="rId2" action="ppaction://hlinkfile"/>
              </a:rPr>
              <a:t>)</a:t>
            </a:r>
            <a:endParaRPr lang="en-IN" dirty="0" smtClean="0">
              <a:solidFill>
                <a:srgbClr val="FF0000"/>
              </a:solidFill>
            </a:endParaRPr>
          </a:p>
          <a:p>
            <a:r>
              <a:rPr lang="en-IN" dirty="0">
                <a:solidFill>
                  <a:srgbClr val="FF0000"/>
                </a:solidFill>
                <a:hlinkClick r:id="rId3" action="ppaction://hlinkfile"/>
              </a:rPr>
              <a:t>Rule 10</a:t>
            </a:r>
            <a:endParaRPr lang="en-IN" dirty="0">
              <a:solidFill>
                <a:srgbClr val="FF0000"/>
              </a:solidFill>
            </a:endParaRPr>
          </a:p>
        </p:txBody>
      </p:sp>
    </p:spTree>
    <p:extLst>
      <p:ext uri="{BB962C8B-B14F-4D97-AF65-F5344CB8AC3E}">
        <p14:creationId xmlns:p14="http://schemas.microsoft.com/office/powerpoint/2010/main" val="18016832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ACCOUNTS OF PARTNERSHIP FIRMS - </a:t>
            </a:r>
            <a:br>
              <a:rPr lang="en-IN" b="1" dirty="0"/>
            </a:br>
            <a:r>
              <a:rPr lang="en-IN" b="1" dirty="0"/>
              <a:t>                        FUNDAMENTALS – </a:t>
            </a:r>
            <a:r>
              <a:rPr lang="en-IN" b="1" dirty="0" err="1"/>
              <a:t>Cont</a:t>
            </a:r>
            <a:r>
              <a:rPr lang="en-IN" b="1" dirty="0"/>
              <a:t>….</a:t>
            </a:r>
            <a:endParaRPr lang="en-IN" dirty="0"/>
          </a:p>
        </p:txBody>
      </p:sp>
      <p:sp>
        <p:nvSpPr>
          <p:cNvPr id="3" name="Content Placeholder 2"/>
          <p:cNvSpPr>
            <a:spLocks noGrp="1"/>
          </p:cNvSpPr>
          <p:nvPr>
            <p:ph idx="1"/>
          </p:nvPr>
        </p:nvSpPr>
        <p:spPr/>
        <p:txBody>
          <a:bodyPr>
            <a:normAutofit/>
          </a:bodyPr>
          <a:lstStyle/>
          <a:p>
            <a:pPr marL="0" indent="0">
              <a:buNone/>
            </a:pPr>
            <a:r>
              <a:rPr lang="en-IN" b="1" dirty="0" smtClean="0">
                <a:solidFill>
                  <a:srgbClr val="0070C0"/>
                </a:solidFill>
              </a:rPr>
              <a:t>Application of the provisions of the Indian Partnership Act 1932 in the</a:t>
            </a:r>
            <a:endParaRPr lang="en-IN" dirty="0" smtClean="0">
              <a:solidFill>
                <a:srgbClr val="0070C0"/>
              </a:solidFill>
            </a:endParaRPr>
          </a:p>
          <a:p>
            <a:pPr marL="0" indent="0">
              <a:buNone/>
            </a:pPr>
            <a:r>
              <a:rPr lang="en-IN" b="1" dirty="0" smtClean="0">
                <a:solidFill>
                  <a:srgbClr val="0070C0"/>
                </a:solidFill>
              </a:rPr>
              <a:t>absence of partnership deed</a:t>
            </a:r>
            <a:endParaRPr lang="en-IN" dirty="0" smtClean="0">
              <a:solidFill>
                <a:srgbClr val="0070C0"/>
              </a:solidFill>
            </a:endParaRPr>
          </a:p>
          <a:p>
            <a:pPr marL="0" indent="0">
              <a:buNone/>
            </a:pPr>
            <a:r>
              <a:rPr lang="en-IN" dirty="0" smtClean="0"/>
              <a:t>If there is no partnership deed or when there is no express statement in the partnership deed, then the following provisions of the Act will apply:</a:t>
            </a:r>
          </a:p>
          <a:p>
            <a:pPr marL="0" indent="0">
              <a:buNone/>
            </a:pPr>
            <a:r>
              <a:rPr lang="en-IN" dirty="0" smtClean="0"/>
              <a:t>(</a:t>
            </a:r>
            <a:r>
              <a:rPr lang="en-IN" dirty="0" err="1" smtClean="0"/>
              <a:t>i</a:t>
            </a:r>
            <a:r>
              <a:rPr lang="en-IN" dirty="0" smtClean="0"/>
              <a:t>) </a:t>
            </a:r>
            <a:r>
              <a:rPr lang="en-IN" b="1" dirty="0" smtClean="0"/>
              <a:t>Remuneration to partners</a:t>
            </a:r>
            <a:endParaRPr lang="en-IN" dirty="0" smtClean="0"/>
          </a:p>
          <a:p>
            <a:pPr marL="0" indent="0">
              <a:buNone/>
            </a:pPr>
            <a:r>
              <a:rPr lang="en-IN" dirty="0" smtClean="0">
                <a:solidFill>
                  <a:srgbClr val="0070C0"/>
                </a:solidFill>
              </a:rPr>
              <a:t>No salary or remuneration is allowed </a:t>
            </a:r>
            <a:r>
              <a:rPr lang="en-IN" dirty="0" smtClean="0"/>
              <a:t>to any partner. [Section 13(a)]</a:t>
            </a:r>
          </a:p>
          <a:p>
            <a:endParaRPr lang="en-IN" dirty="0"/>
          </a:p>
        </p:txBody>
      </p:sp>
    </p:spTree>
    <p:extLst>
      <p:ext uri="{BB962C8B-B14F-4D97-AF65-F5344CB8AC3E}">
        <p14:creationId xmlns:p14="http://schemas.microsoft.com/office/powerpoint/2010/main" val="9278644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ACCOUNTS OF PARTNERSHIP FIRMS - </a:t>
            </a:r>
            <a:br>
              <a:rPr lang="en-IN" b="1" dirty="0"/>
            </a:br>
            <a:r>
              <a:rPr lang="en-IN" b="1" dirty="0"/>
              <a:t>                        FUNDAMENTALS – </a:t>
            </a:r>
            <a:r>
              <a:rPr lang="en-IN" b="1" dirty="0" err="1"/>
              <a:t>Cont</a:t>
            </a:r>
            <a:r>
              <a:rPr lang="en-IN" b="1" dirty="0"/>
              <a:t>….</a:t>
            </a:r>
            <a:endParaRPr lang="en-IN" dirty="0"/>
          </a:p>
        </p:txBody>
      </p:sp>
      <p:sp>
        <p:nvSpPr>
          <p:cNvPr id="3" name="Content Placeholder 2"/>
          <p:cNvSpPr>
            <a:spLocks noGrp="1"/>
          </p:cNvSpPr>
          <p:nvPr>
            <p:ph idx="1"/>
          </p:nvPr>
        </p:nvSpPr>
        <p:spPr/>
        <p:txBody>
          <a:bodyPr>
            <a:normAutofit fontScale="85000" lnSpcReduction="20000"/>
          </a:bodyPr>
          <a:lstStyle/>
          <a:p>
            <a:pPr marL="0" indent="0">
              <a:buNone/>
            </a:pPr>
            <a:r>
              <a:rPr lang="en-IN" dirty="0" smtClean="0"/>
              <a:t>(</a:t>
            </a:r>
            <a:r>
              <a:rPr lang="en-IN" dirty="0"/>
              <a:t>ii) </a:t>
            </a:r>
            <a:r>
              <a:rPr lang="en-IN" b="1" dirty="0"/>
              <a:t>Profit sharing ratio</a:t>
            </a:r>
            <a:endParaRPr lang="en-IN" dirty="0"/>
          </a:p>
          <a:p>
            <a:pPr marL="0" indent="0">
              <a:buNone/>
            </a:pPr>
            <a:r>
              <a:rPr lang="en-IN" dirty="0"/>
              <a:t>Profits and losses are to be shared by the partners </a:t>
            </a:r>
            <a:r>
              <a:rPr lang="en-IN" dirty="0">
                <a:solidFill>
                  <a:srgbClr val="0070C0"/>
                </a:solidFill>
              </a:rPr>
              <a:t>equally</a:t>
            </a:r>
            <a:r>
              <a:rPr lang="en-IN" dirty="0"/>
              <a:t>. [Section 13(b)]</a:t>
            </a:r>
          </a:p>
          <a:p>
            <a:pPr marL="0" indent="0">
              <a:buNone/>
            </a:pPr>
            <a:r>
              <a:rPr lang="en-IN" dirty="0"/>
              <a:t>(iii) </a:t>
            </a:r>
            <a:r>
              <a:rPr lang="en-IN" b="1" dirty="0"/>
              <a:t>Interest on capital</a:t>
            </a:r>
            <a:endParaRPr lang="en-IN" dirty="0"/>
          </a:p>
          <a:p>
            <a:pPr marL="0" indent="0">
              <a:buNone/>
            </a:pPr>
            <a:r>
              <a:rPr lang="en-IN" dirty="0">
                <a:solidFill>
                  <a:srgbClr val="0070C0"/>
                </a:solidFill>
              </a:rPr>
              <a:t>No interest is allowed on the capital</a:t>
            </a:r>
            <a:r>
              <a:rPr lang="en-IN" dirty="0"/>
              <a:t>. Where a partner is entitled to interest on capital contributed as per partnership deed, such interest on capital will be payable only out of profits. [Section 13(c)]</a:t>
            </a:r>
          </a:p>
          <a:p>
            <a:pPr marL="0" indent="0">
              <a:buNone/>
            </a:pPr>
            <a:r>
              <a:rPr lang="en-IN" dirty="0"/>
              <a:t>(iv) </a:t>
            </a:r>
            <a:r>
              <a:rPr lang="en-IN" b="1" dirty="0"/>
              <a:t>Interest on loans advanced by partners to the firm</a:t>
            </a:r>
            <a:endParaRPr lang="en-IN" dirty="0"/>
          </a:p>
          <a:p>
            <a:pPr marL="0" indent="0">
              <a:buNone/>
            </a:pPr>
            <a:r>
              <a:rPr lang="en-IN" dirty="0"/>
              <a:t>Interest on loan is to be allowed </a:t>
            </a:r>
            <a:r>
              <a:rPr lang="en-IN" dirty="0">
                <a:solidFill>
                  <a:srgbClr val="0070C0"/>
                </a:solidFill>
              </a:rPr>
              <a:t>at the rate of 6 per cent per annum</a:t>
            </a:r>
            <a:r>
              <a:rPr lang="en-IN" dirty="0"/>
              <a:t>. [Section 13(d)]</a:t>
            </a:r>
          </a:p>
          <a:p>
            <a:pPr marL="0" indent="0">
              <a:buNone/>
            </a:pPr>
            <a:r>
              <a:rPr lang="en-IN" dirty="0"/>
              <a:t>(v) </a:t>
            </a:r>
            <a:r>
              <a:rPr lang="en-IN" b="1" dirty="0"/>
              <a:t>Interest on drawings</a:t>
            </a:r>
            <a:endParaRPr lang="en-IN" dirty="0"/>
          </a:p>
          <a:p>
            <a:pPr marL="0" indent="0">
              <a:buNone/>
            </a:pPr>
            <a:r>
              <a:rPr lang="en-IN" dirty="0">
                <a:solidFill>
                  <a:srgbClr val="0070C0"/>
                </a:solidFill>
              </a:rPr>
              <a:t>No interest is charged on the drawings </a:t>
            </a:r>
            <a:r>
              <a:rPr lang="en-IN" dirty="0"/>
              <a:t>of the partners</a:t>
            </a:r>
            <a:r>
              <a:rPr lang="en-IN" dirty="0" smtClean="0"/>
              <a:t>.</a:t>
            </a:r>
          </a:p>
          <a:p>
            <a:pPr marL="0" indent="0">
              <a:buNone/>
            </a:pPr>
            <a:r>
              <a:rPr lang="en-IN" dirty="0" smtClean="0">
                <a:solidFill>
                  <a:srgbClr val="FF0000"/>
                </a:solidFill>
                <a:hlinkClick r:id="rId2" action="ppaction://hlinkfile"/>
              </a:rPr>
              <a:t>Section 13</a:t>
            </a:r>
            <a:endParaRPr lang="en-IN" dirty="0">
              <a:solidFill>
                <a:srgbClr val="FF0000"/>
              </a:solidFill>
            </a:endParaRPr>
          </a:p>
          <a:p>
            <a:endParaRPr lang="en-IN" dirty="0"/>
          </a:p>
        </p:txBody>
      </p:sp>
    </p:spTree>
    <p:extLst>
      <p:ext uri="{BB962C8B-B14F-4D97-AF65-F5344CB8AC3E}">
        <p14:creationId xmlns:p14="http://schemas.microsoft.com/office/powerpoint/2010/main" val="23227014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ACCOUNTS OF PARTNERSHIP FIRMS - </a:t>
            </a:r>
            <a:br>
              <a:rPr lang="en-IN" b="1" dirty="0"/>
            </a:br>
            <a:r>
              <a:rPr lang="en-IN" b="1" dirty="0"/>
              <a:t>                        FUNDAMENTALS – </a:t>
            </a:r>
            <a:r>
              <a:rPr lang="en-IN" b="1" dirty="0" err="1"/>
              <a:t>Cont</a:t>
            </a:r>
            <a:r>
              <a:rPr lang="en-IN" b="1" dirty="0"/>
              <a:t>….</a:t>
            </a:r>
            <a:endParaRPr lang="en-IN" dirty="0"/>
          </a:p>
        </p:txBody>
      </p:sp>
      <p:sp>
        <p:nvSpPr>
          <p:cNvPr id="3" name="Content Placeholder 2"/>
          <p:cNvSpPr>
            <a:spLocks noGrp="1"/>
          </p:cNvSpPr>
          <p:nvPr>
            <p:ph idx="1"/>
          </p:nvPr>
        </p:nvSpPr>
        <p:spPr>
          <a:xfrm>
            <a:off x="838200" y="1690688"/>
            <a:ext cx="10707806" cy="4486275"/>
          </a:xfrm>
        </p:spPr>
        <p:txBody>
          <a:bodyPr>
            <a:normAutofit fontScale="62500" lnSpcReduction="20000"/>
          </a:bodyPr>
          <a:lstStyle/>
          <a:p>
            <a:pPr marL="0" indent="0">
              <a:buNone/>
            </a:pPr>
            <a:r>
              <a:rPr lang="en-IN" sz="3400" b="1" dirty="0" smtClean="0"/>
              <a:t>Calculation of interest on drawings</a:t>
            </a:r>
          </a:p>
          <a:p>
            <a:r>
              <a:rPr lang="en-IN" sz="3400" dirty="0" smtClean="0"/>
              <a:t>Product </a:t>
            </a:r>
            <a:r>
              <a:rPr lang="en-IN" sz="3400" dirty="0"/>
              <a:t>method is based on the principle that interest on the amount for</a:t>
            </a:r>
          </a:p>
          <a:p>
            <a:pPr marL="0" indent="0">
              <a:buNone/>
            </a:pPr>
            <a:r>
              <a:rPr lang="en-IN" sz="3400" dirty="0"/>
              <a:t>a number of days/months is the same as interest for one day/month on the</a:t>
            </a:r>
          </a:p>
          <a:p>
            <a:pPr marL="0" indent="0">
              <a:buNone/>
            </a:pPr>
            <a:r>
              <a:rPr lang="en-IN" sz="3400" dirty="0"/>
              <a:t>sum of the products of amount withdrawn and the period of interest.</a:t>
            </a:r>
          </a:p>
          <a:p>
            <a:endParaRPr lang="en-IN" sz="3400" dirty="0"/>
          </a:p>
          <a:p>
            <a:r>
              <a:rPr lang="en-IN" sz="3400" dirty="0"/>
              <a:t>The procedure for calculating interest on drawings under product method is as follows:</a:t>
            </a:r>
          </a:p>
          <a:p>
            <a:pPr marL="0" indent="0">
              <a:buNone/>
            </a:pPr>
            <a:r>
              <a:rPr lang="en-IN" sz="3400" dirty="0"/>
              <a:t>(</a:t>
            </a:r>
            <a:r>
              <a:rPr lang="en-IN" sz="3400" dirty="0" err="1"/>
              <a:t>i</a:t>
            </a:r>
            <a:r>
              <a:rPr lang="en-IN" sz="3400" dirty="0">
                <a:solidFill>
                  <a:srgbClr val="0070C0"/>
                </a:solidFill>
              </a:rPr>
              <a:t>) Multiply </a:t>
            </a:r>
            <a:r>
              <a:rPr lang="en-IN" sz="3400" dirty="0"/>
              <a:t>each </a:t>
            </a:r>
            <a:r>
              <a:rPr lang="en-IN" sz="3400" dirty="0">
                <a:solidFill>
                  <a:srgbClr val="0070C0"/>
                </a:solidFill>
              </a:rPr>
              <a:t>amount withdrawn by the relevant period</a:t>
            </a:r>
            <a:r>
              <a:rPr lang="en-IN" sz="3400" dirty="0"/>
              <a:t> (in months) to find out the individual product.</a:t>
            </a:r>
          </a:p>
          <a:p>
            <a:pPr marL="0" indent="0">
              <a:buNone/>
            </a:pPr>
            <a:r>
              <a:rPr lang="en-IN" sz="3400" dirty="0"/>
              <a:t>(ii) </a:t>
            </a:r>
            <a:r>
              <a:rPr lang="en-IN" sz="3400" dirty="0">
                <a:solidFill>
                  <a:srgbClr val="0070C0"/>
                </a:solidFill>
              </a:rPr>
              <a:t>Find</a:t>
            </a:r>
            <a:r>
              <a:rPr lang="en-IN" sz="3400" dirty="0"/>
              <a:t> out the </a:t>
            </a:r>
            <a:r>
              <a:rPr lang="en-IN" sz="3400" dirty="0">
                <a:solidFill>
                  <a:srgbClr val="0070C0"/>
                </a:solidFill>
              </a:rPr>
              <a:t>sum of </a:t>
            </a:r>
            <a:r>
              <a:rPr lang="en-IN" sz="3400" dirty="0"/>
              <a:t>all the individual </a:t>
            </a:r>
            <a:r>
              <a:rPr lang="en-IN" sz="3400" dirty="0">
                <a:solidFill>
                  <a:srgbClr val="0070C0"/>
                </a:solidFill>
              </a:rPr>
              <a:t>products</a:t>
            </a:r>
            <a:r>
              <a:rPr lang="en-IN" sz="3400" dirty="0"/>
              <a:t>.</a:t>
            </a:r>
          </a:p>
          <a:p>
            <a:pPr marL="0" indent="0">
              <a:buNone/>
            </a:pPr>
            <a:r>
              <a:rPr lang="en-IN" sz="3400" dirty="0"/>
              <a:t>(iii) </a:t>
            </a:r>
            <a:r>
              <a:rPr lang="en-IN" sz="3400" dirty="0">
                <a:solidFill>
                  <a:schemeClr val="accent1"/>
                </a:solidFill>
              </a:rPr>
              <a:t>Calculate interest </a:t>
            </a:r>
            <a:r>
              <a:rPr lang="en-IN" sz="3400" dirty="0"/>
              <a:t>at the prescribed rate for one month by using the following </a:t>
            </a:r>
            <a:r>
              <a:rPr lang="en-IN" sz="3400" dirty="0">
                <a:solidFill>
                  <a:schemeClr val="accent1"/>
                </a:solidFill>
              </a:rPr>
              <a:t>formula</a:t>
            </a:r>
            <a:r>
              <a:rPr lang="en-IN" sz="3400" dirty="0"/>
              <a:t>.</a:t>
            </a:r>
          </a:p>
          <a:p>
            <a:r>
              <a:rPr lang="en-IN" sz="3400" dirty="0">
                <a:solidFill>
                  <a:srgbClr val="FF0000"/>
                </a:solidFill>
              </a:rPr>
              <a:t>Interest on drawings = Sum of products x Rate of interest p.a. x </a:t>
            </a:r>
            <a:r>
              <a:rPr lang="en-IN" sz="3400" dirty="0" smtClean="0">
                <a:solidFill>
                  <a:srgbClr val="FF0000"/>
                </a:solidFill>
              </a:rPr>
              <a:t>1/12</a:t>
            </a:r>
          </a:p>
          <a:p>
            <a:pPr marL="0" indent="0">
              <a:buNone/>
            </a:pPr>
            <a:endParaRPr lang="en-IN" sz="3400" dirty="0">
              <a:solidFill>
                <a:srgbClr val="FF0000"/>
              </a:solidFill>
            </a:endParaRPr>
          </a:p>
          <a:p>
            <a:endParaRPr lang="en-IN" sz="3400" dirty="0">
              <a:solidFill>
                <a:srgbClr val="FF0000"/>
              </a:solidFill>
            </a:endParaRPr>
          </a:p>
          <a:p>
            <a:endParaRPr lang="en-IN" dirty="0"/>
          </a:p>
        </p:txBody>
      </p:sp>
    </p:spTree>
    <p:extLst>
      <p:ext uri="{BB962C8B-B14F-4D97-AF65-F5344CB8AC3E}">
        <p14:creationId xmlns:p14="http://schemas.microsoft.com/office/powerpoint/2010/main" val="39345648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371</TotalTime>
  <Words>2577</Words>
  <Application>Microsoft Office PowerPoint</Application>
  <PresentationFormat>Widescreen</PresentationFormat>
  <Paragraphs>219</Paragraphs>
  <Slides>36</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Calibri</vt:lpstr>
      <vt:lpstr>Calibri Light</vt:lpstr>
      <vt:lpstr>Times New Roman</vt:lpstr>
      <vt:lpstr>Office Theme</vt:lpstr>
      <vt:lpstr>PowerPoint Presentation</vt:lpstr>
      <vt:lpstr>        UNIT 1 ACCOUNTS FROM INCOMPLETE RECORDS</vt:lpstr>
      <vt:lpstr>                                UNIT 2              Not–for–profit organisations</vt:lpstr>
      <vt:lpstr>              Not–for–profit organisations – Cont…</vt:lpstr>
      <vt:lpstr>     ACCOUNTS OF PARTNERSHIP FIRMS -                          FUNDAMENTALS        </vt:lpstr>
      <vt:lpstr>ACCOUNTS OF PARTNERSHIP FIRMS -                          FUNDAMENTALS – Cont….</vt:lpstr>
      <vt:lpstr>ACCOUNTS OF PARTNERSHIP FIRMS -                          FUNDAMENTALS – Cont….</vt:lpstr>
      <vt:lpstr>ACCOUNTS OF PARTNERSHIP FIRMS -                          FUNDAMENTALS – Cont….</vt:lpstr>
      <vt:lpstr>ACCOUNTS OF PARTNERSHIP FIRMS -                          FUNDAMENTALS – Cont….</vt:lpstr>
      <vt:lpstr>ACCOUNTS OF PARTNERSHIP FIRMS -                          FUNDAMENTALS – Cont….</vt:lpstr>
      <vt:lpstr>ACCOUNTS OF PARTNERSHIP FIRMS -                          FUNDAMENTALS – Cont….</vt:lpstr>
      <vt:lpstr>     UNIT 4        GOODWILL IN PARTNERSHIP ACCOUNTS</vt:lpstr>
      <vt:lpstr>GOODWILL IN PARTNERSHIP ACCOUNTS – Cont…</vt:lpstr>
      <vt:lpstr>GOODWILL IN PARTNERSHIP ACCOUNTS – Cont…</vt:lpstr>
      <vt:lpstr>                                  UNIT 5                 ADMISSION OF A PARTNER</vt:lpstr>
      <vt:lpstr>ADMISSION OF A PARTNER – Cont….</vt:lpstr>
      <vt:lpstr>ADMISSION OF A PARTNER – Cont….</vt:lpstr>
      <vt:lpstr>    UNIT 6 RETIREMENT AND DEATH OF A PARTNER</vt:lpstr>
      <vt:lpstr>RETIREMENT AND DEATH OF A PARTNER – Cont…</vt:lpstr>
      <vt:lpstr>RETIREMENT AND DEATH OF A PARTNER – Cont…</vt:lpstr>
      <vt:lpstr>                                    UNIT 7                        COMPANY ACCOUNTS</vt:lpstr>
      <vt:lpstr>            COMPANY ACCOUNTS - Cont……</vt:lpstr>
      <vt:lpstr>           COMPANY ACCOUNTS - Cont……</vt:lpstr>
      <vt:lpstr>                                UNIT 8              FINANCIAL STATEMENT ANALYSIS</vt:lpstr>
      <vt:lpstr>FINANCIAL STATEMENT ANALYSIS – Cont….</vt:lpstr>
      <vt:lpstr>FINANCIAL STATEMENT ANALYSIS – Cont….</vt:lpstr>
      <vt:lpstr>FINANCIAL STATEMENT ANALYSIS – Cont….</vt:lpstr>
      <vt:lpstr>FINANCIAL STATEMENT ANALYSIS – Cont….</vt:lpstr>
      <vt:lpstr>                                   UNIT 9                           RATIO ANALYSIS</vt:lpstr>
      <vt:lpstr>               RATIO ANALYSIS – Cont….</vt:lpstr>
      <vt:lpstr>                RATIO ANALYSIS – Cont….</vt:lpstr>
      <vt:lpstr>                  RATIO ANALYSIS – Cont….</vt:lpstr>
      <vt:lpstr>                                 UNIT 10  COMPUTERISED ACCOUNTING SYSTEM - TALLY</vt:lpstr>
      <vt:lpstr>PowerPoint Presentation</vt:lpstr>
      <vt:lpstr>PowerPoint Presentation</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JENITRA MERWIN</dc:creator>
  <cp:lastModifiedBy>JENITRA MERWIN</cp:lastModifiedBy>
  <cp:revision>59</cp:revision>
  <dcterms:created xsi:type="dcterms:W3CDTF">2019-06-10T13:13:16Z</dcterms:created>
  <dcterms:modified xsi:type="dcterms:W3CDTF">2019-06-11T23:57:48Z</dcterms:modified>
</cp:coreProperties>
</file>